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20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Default Extension="xlsx" ContentType="application/vnd.openxmlformats-officedocument.spreadsheetml.sheet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charts/chart16.xml" ContentType="application/vnd.openxmlformats-officedocument.drawingml.char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10.xml" ContentType="application/vnd.openxmlformats-officedocument.drawingml.char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0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7" r:id="rId3"/>
    <p:sldId id="257" r:id="rId4"/>
    <p:sldId id="309" r:id="rId5"/>
    <p:sldId id="260" r:id="rId6"/>
    <p:sldId id="262" r:id="rId7"/>
    <p:sldId id="263" r:id="rId8"/>
    <p:sldId id="267" r:id="rId9"/>
    <p:sldId id="268" r:id="rId10"/>
    <p:sldId id="271" r:id="rId11"/>
    <p:sldId id="272" r:id="rId12"/>
    <p:sldId id="273" r:id="rId13"/>
    <p:sldId id="275" r:id="rId14"/>
    <p:sldId id="276" r:id="rId15"/>
    <p:sldId id="277" r:id="rId16"/>
    <p:sldId id="294" r:id="rId17"/>
    <p:sldId id="301" r:id="rId18"/>
    <p:sldId id="306" r:id="rId19"/>
    <p:sldId id="295" r:id="rId20"/>
    <p:sldId id="296" r:id="rId21"/>
    <p:sldId id="297" r:id="rId22"/>
    <p:sldId id="298" r:id="rId23"/>
    <p:sldId id="299" r:id="rId24"/>
    <p:sldId id="290" r:id="rId25"/>
    <p:sldId id="291" r:id="rId26"/>
    <p:sldId id="292" r:id="rId27"/>
    <p:sldId id="29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00FF"/>
    <a:srgbClr val="180BC5"/>
    <a:srgbClr val="18E840"/>
    <a:srgbClr val="F64D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7" autoAdjust="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22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2;&#1086;&#1080;%20&#1076;&#1086;&#1082;&#1091;&#1084;&#1077;&#1085;&#1090;&#1099;\2020\&#1056;&#1077;&#1096;&#1077;&#1085;&#1080;&#1077;%20&#1087;&#1086;%20&#1080;&#1089;&#1087;&#1086;&#1083;&#1085;&#1077;&#1085;&#1080;&#1102;%202019%20(&#1089;&#1076;&#1077;&#1083;&#1072;&#1090;&#1100;%20&#1041;&#1102;&#1076;&#1078;&#1077;&#1090;%20&#1076;&#1083;&#1103;%20&#1075;&#1088;&#1072;&#1078;&#1076;&#1072;&#1085;)\&#1058;&#1072;&#1073;&#1083;&#1080;&#1094;&#1099;%20&#1082;%20&#1089;&#1083;&#1072;&#1081;&#1076;&#1072;&#1084;%202019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2;&#1086;&#1080;%20&#1076;&#1086;&#1082;&#1091;&#1084;&#1077;&#1085;&#1090;&#1099;\2020\&#1056;&#1077;&#1096;&#1077;&#1085;&#1080;&#1077;%20&#1087;&#1086;%20&#1080;&#1089;&#1087;&#1086;&#1083;&#1085;&#1077;&#1085;&#1080;&#1102;%202019%20(&#1089;&#1076;&#1077;&#1083;&#1072;&#1090;&#1100;%20&#1041;&#1102;&#1076;&#1078;&#1077;&#1090;%20&#1076;&#1083;&#1103;%20&#1075;&#1088;&#1072;&#1078;&#1076;&#1072;&#1085;)\&#1058;&#1072;&#1073;&#1083;&#1080;&#1094;&#1099;%20&#1082;%20&#1089;&#1083;&#1072;&#1081;&#1076;&#1072;&#1084;%202019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&#1052;&#1086;&#1080;%20&#1076;&#1086;&#1082;&#1091;&#1084;&#1077;&#1085;&#1090;&#1099;\2020\&#1056;&#1077;&#1096;&#1077;&#1085;&#1080;&#1077;%20&#1087;&#1086;%20&#1080;&#1089;&#1087;&#1086;&#1083;&#1085;&#1077;&#1085;&#1080;&#1102;%202019%20(&#1089;&#1076;&#1077;&#1083;&#1072;&#1090;&#1100;%20&#1041;&#1102;&#1076;&#1078;&#1077;&#1090;%20&#1076;&#1083;&#1103;%20&#1075;&#1088;&#1072;&#1078;&#1076;&#1072;&#1085;)\&#1058;&#1072;&#1073;&#1083;&#1080;&#1094;&#1099;%20&#1082;%20&#1089;&#1083;&#1072;&#1081;&#1076;&#1072;&#1084;%202019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2;&#1086;&#1080;%20&#1076;&#1086;&#1082;&#1091;&#1084;&#1077;&#1085;&#1090;&#1099;\2021\&#1056;&#1045;&#1064;&#1045;&#1053;&#1048;&#1045;%20&#1055;&#1054;%20&#1048;&#1057;&#1055;&#1054;&#1051;&#1053;&#1045;&#1053;&#1048;&#1070;\&#1058;&#1072;&#1073;&#1083;&#1080;&#1094;&#1099;%20&#1082;%20&#1089;&#1083;&#1072;&#1081;&#1076;&#1072;&#1084;%202019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2;&#1086;&#1080;%20&#1076;&#1086;&#1082;&#1091;&#1084;&#1077;&#1085;&#1090;&#1099;\2020\&#1056;&#1077;&#1096;&#1077;&#1085;&#1080;&#1077;%20&#1087;&#1086;%20&#1080;&#1089;&#1087;&#1086;&#1083;&#1085;&#1077;&#1085;&#1080;&#1102;%202019%20(&#1089;&#1076;&#1077;&#1083;&#1072;&#1090;&#1100;%20&#1041;&#1102;&#1076;&#1078;&#1077;&#1090;%20&#1076;&#1083;&#1103;%20&#1075;&#1088;&#1072;&#1078;&#1076;&#1072;&#1085;)\&#1058;&#1072;&#1073;&#1083;&#1080;&#1094;&#1099;%20&#1082;%20&#1089;&#1083;&#1072;&#1081;&#1076;&#1072;&#1084;%202019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Лист1!$B$3</c:f>
              <c:strCache>
                <c:ptCount val="1"/>
                <c:pt idx="0">
                  <c:v>факт за 2019 год</c:v>
                </c:pt>
              </c:strCache>
            </c:strRef>
          </c:tx>
          <c:dPt>
            <c:idx val="2"/>
            <c:spPr>
              <a:scene3d>
                <a:camera prst="orthographicFront"/>
                <a:lightRig rig="glow" dir="tl">
                  <a:rot lat="0" lon="0" rev="900000"/>
                </a:lightRig>
              </a:scene3d>
              <a:sp3d prstMaterial="powder">
                <a:bevelT w="25400" h="38100" prst="relaxedInset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r>
                      <a:rPr lang="ru-RU" dirty="0" smtClean="0"/>
                      <a:t>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Лист1!$A$4:$A$6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</c:v>
                </c:pt>
              </c:strCache>
            </c:strRef>
          </c:cat>
          <c:val>
            <c:numRef>
              <c:f>Лист1!$B$4:$B$6</c:f>
              <c:numCache>
                <c:formatCode>General</c:formatCode>
                <c:ptCount val="3"/>
                <c:pt idx="0">
                  <c:v>203892.7</c:v>
                </c:pt>
                <c:pt idx="1">
                  <c:v>7723.8</c:v>
                </c:pt>
                <c:pt idx="2">
                  <c:v>810499.9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7421686214098311"/>
          <c:y val="0.66818003305142593"/>
          <c:w val="0.32302966851353232"/>
          <c:h val="0.28586176727909157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210"/>
      <c:depthPercent val="100"/>
      <c:rAngAx val="1"/>
    </c:view3D>
    <c:plotArea>
      <c:layout>
        <c:manualLayout>
          <c:layoutTarget val="inner"/>
          <c:xMode val="edge"/>
          <c:yMode val="edge"/>
          <c:x val="0.11040700641586455"/>
          <c:y val="4.4057617797775339E-2"/>
          <c:w val="0.86413003062117366"/>
          <c:h val="0.751653230846144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0"/>
          <c:dLbls>
            <c:dLbl>
              <c:idx val="0"/>
              <c:layout>
                <c:manualLayout>
                  <c:x val="-0.12268518518518527"/>
                  <c:y val="7.1428571428571425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0"/>
                  <c:y val="-1.9186574471827159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7.257217847769031E-4"/>
                  <c:y val="-0.1241726267991747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8.4448818897637774E-4"/>
                  <c:y val="-0.15885467565991618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0.14733707086614192"/>
                  <c:y val="4.7142782152230993E-2"/>
                </c:manualLayout>
              </c:layout>
              <c:showVal val="1"/>
              <c:showCatName val="1"/>
            </c:dLbl>
            <c:dLbl>
              <c:idx val="5"/>
              <c:layout>
                <c:manualLayout>
                  <c:x val="0.13871176902887139"/>
                  <c:y val="-6.944566929133858E-2"/>
                </c:manualLayout>
              </c:layout>
              <c:showVal val="1"/>
              <c:showCatName val="1"/>
            </c:dLbl>
            <c:dLbl>
              <c:idx val="7"/>
              <c:layout>
                <c:manualLayout>
                  <c:x val="0.21789278740157494"/>
                  <c:y val="0.14305459317585301"/>
                </c:manualLayout>
              </c:layout>
              <c:showVal val="1"/>
              <c:showCatName val="1"/>
            </c:dLbl>
            <c:dLbl>
              <c:idx val="9"/>
              <c:layout>
                <c:manualLayout>
                  <c:x val="-5.9333039370078833E-2"/>
                  <c:y val="0.14860734908136514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 </c:v>
                </c:pt>
                <c:pt idx="5">
                  <c:v>Культура </c:v>
                </c:pt>
                <c:pt idx="6">
                  <c:v>Средства массовой информации</c:v>
                </c:pt>
                <c:pt idx="7">
                  <c:v>Спорт и физическая культура</c:v>
                </c:pt>
                <c:pt idx="8">
                  <c:v>Социальная политика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6.1000000000000013E-2</c:v>
                </c:pt>
                <c:pt idx="1">
                  <c:v>3.0000000000000027E-3</c:v>
                </c:pt>
                <c:pt idx="2">
                  <c:v>4.5000000000000012E-2</c:v>
                </c:pt>
                <c:pt idx="3">
                  <c:v>4.7000000000000014E-2</c:v>
                </c:pt>
                <c:pt idx="4">
                  <c:v>0.72300000000000064</c:v>
                </c:pt>
                <c:pt idx="5">
                  <c:v>3.3000000000000002E-2</c:v>
                </c:pt>
                <c:pt idx="6">
                  <c:v>2.0000000000000026E-3</c:v>
                </c:pt>
                <c:pt idx="7">
                  <c:v>1.4E-2</c:v>
                </c:pt>
                <c:pt idx="8">
                  <c:v>1.7000000000000001E-2</c:v>
                </c:pt>
                <c:pt idx="9">
                  <c:v>1.0000000000000013E-4</c:v>
                </c:pt>
                <c:pt idx="10">
                  <c:v>5.6000000000000001E-2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baseline="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36,6</a:t>
                    </a:r>
                    <a:r>
                      <a:rPr lang="ru-RU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63,4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Содержание органов местного самоуправления 32092,9 тыс. руб.</c:v>
                </c:pt>
                <c:pt idx="1">
                  <c:v>Решение иных вопросв, не отнесенных к содержанию органов местного самоуправления 55522,4 тыс. руб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36.6</c:v>
                </c:pt>
                <c:pt idx="1">
                  <c:v>63.4</c:v>
                </c:pt>
              </c:numCache>
            </c:numRef>
          </c:val>
        </c:ser>
      </c:pie3DChart>
    </c:plotArea>
    <c:legend>
      <c:legendPos val="t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2"/>
              <c:layout>
                <c:manualLayout>
                  <c:x val="4.5382377054267536E-2"/>
                  <c:y val="7.8596631025671548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Сельское хозяйство 6 435,5 тыс. руб.</c:v>
                </c:pt>
                <c:pt idx="1">
                  <c:v>Дорожное хозяйство 59 744,1 тыс. руб.</c:v>
                </c:pt>
                <c:pt idx="2">
                  <c:v>Другие вопросы в области национальной экономики 4 697,0 тыс. руб.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9.1000000000000025E-2</c:v>
                </c:pt>
                <c:pt idx="1">
                  <c:v>0.84300000000000053</c:v>
                </c:pt>
                <c:pt idx="2">
                  <c:v>6.6000000000000003E-2</c:v>
                </c:pt>
              </c:numCache>
            </c:numRef>
          </c:val>
        </c:ser>
      </c:pie3DChart>
    </c:plotArea>
    <c:legend>
      <c:legendPos val="t"/>
      <c:legendEntry>
        <c:idx val="3"/>
        <c:delete val="1"/>
      </c:legendEntry>
      <c:layout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226"/>
      <c:perspective val="30"/>
    </c:view3D>
    <c:plotArea>
      <c:layout/>
      <c:pie3DChart>
        <c:varyColors val="1"/>
        <c:dLbls>
          <c:showCatName val="1"/>
          <c:showPercent val="1"/>
        </c:dLbls>
      </c:pie3DChart>
    </c:plotArea>
    <c:plotVisOnly val="1"/>
  </c:chart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170"/>
      <c:depthPercent val="100"/>
      <c:perspective val="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/>
              <a:bevelB w="165100" prst="coolSlant"/>
            </a:sp3d>
          </c:spPr>
          <c:explosion val="25"/>
          <c:dLbls>
            <c:dLbl>
              <c:idx val="0"/>
              <c:layout>
                <c:manualLayout>
                  <c:x val="-0.10269169614367819"/>
                  <c:y val="-0.30376678830404313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-3.487295858850982E-2"/>
                  <c:y val="-5.2741219847519109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8.5876509539561344E-2"/>
                  <c:y val="-0.26194059826613875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4.351405293088368E-2"/>
                  <c:y val="4.8814210723659553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0.18783926935238981"/>
                  <c:y val="-2.988597849508941E-3"/>
                </c:manualLayout>
              </c:layout>
              <c:showVal val="1"/>
              <c:showCatName val="1"/>
            </c:dLbl>
            <c:spPr>
              <a:scene3d>
                <a:camera prst="orthographicFront"/>
                <a:lightRig rig="threePt" dir="t"/>
              </a:scene3d>
              <a:sp3d prstMaterial="softEdge"/>
            </c:spPr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Молодежная политика и оздоровление детей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0.21400000000000011</c:v>
                </c:pt>
                <c:pt idx="1">
                  <c:v>0.69399999999999995</c:v>
                </c:pt>
                <c:pt idx="2">
                  <c:v>7.0999999999999994E-2</c:v>
                </c:pt>
                <c:pt idx="3">
                  <c:v>7.0000000000000036E-3</c:v>
                </c:pt>
                <c:pt idx="4">
                  <c:v>1.4999999999999998E-2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>
              <a:innerShdw blurRad="114300" dist="101600" dir="15000000">
                <a:prstClr val="black">
                  <a:alpha val="43000"/>
                </a:prstClr>
              </a:innerShdw>
            </a:effectLst>
            <a:scene3d>
              <a:camera prst="orthographicFront"/>
              <a:lightRig rig="glow" dir="t"/>
            </a:scene3d>
            <a:sp3d prstMaterial="dkEdge">
              <a:bevelT w="95250" h="95250"/>
              <a:bevelB/>
            </a:sp3d>
          </c:spPr>
          <c:explosion val="5"/>
          <c:dLbls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За счет местного бюджета</c:v>
                </c:pt>
                <c:pt idx="1">
                  <c:v>За счет федерального бюджета</c:v>
                </c:pt>
                <c:pt idx="2">
                  <c:v>За счет краевого бюджета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0.33700000000000035</c:v>
                </c:pt>
                <c:pt idx="1">
                  <c:v>0.16700000000000001</c:v>
                </c:pt>
                <c:pt idx="2">
                  <c:v>0.49600000000000022</c:v>
                </c:pt>
              </c:numCache>
            </c:numRef>
          </c:val>
        </c:ser>
        <c:firstSliceAng val="40"/>
        <c:holeSize val="60"/>
      </c:doughnutChart>
      <c:spPr>
        <a:ln w="12700" cap="rnd" cmpd="sng">
          <a:prstDash val="solid"/>
          <a:round/>
        </a:ln>
        <a:effectLst>
          <a:innerShdw blurRad="63500" dist="50800" dir="13500000">
            <a:srgbClr val="FFFF00">
              <a:alpha val="50000"/>
            </a:srgbClr>
          </a:innerShdw>
        </a:effectLst>
      </c:spPr>
    </c:plotArea>
    <c:legend>
      <c:legendPos val="r"/>
      <c:legendEntry>
        <c:idx val="3"/>
        <c:delete val="1"/>
      </c:legendEntry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78"/>
          <c:dPt>
            <c:idx val="0"/>
            <c:explosion val="0"/>
            <c:spPr>
              <a:solidFill>
                <a:schemeClr val="accent4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explosion val="14"/>
          </c:dPt>
          <c:dLbls>
            <c:dLbl>
              <c:idx val="0"/>
              <c:layout>
                <c:manualLayout>
                  <c:x val="-0.1634800167706234"/>
                  <c:y val="2.89493165972399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87,0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13,0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средства местного бюджета</c:v>
                </c:pt>
                <c:pt idx="1">
                  <c:v>средства бюджета края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23688.3</c:v>
                </c:pt>
                <c:pt idx="1">
                  <c:v>4418.1000000000004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4854916913993657"/>
          <c:y val="0.26369395213418323"/>
          <c:w val="0.27446651651389231"/>
          <c:h val="0.45245054442151361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effectLst>
              <a:innerShdw blurRad="114300" dist="101600" dir="15000000">
                <a:prstClr val="black">
                  <a:alpha val="43000"/>
                </a:prstClr>
              </a:innerShdw>
            </a:effectLst>
            <a:scene3d>
              <a:camera prst="orthographicFront"/>
              <a:lightRig rig="glow" dir="t"/>
            </a:scene3d>
            <a:sp3d prstMaterial="dkEdge">
              <a:bevelT w="95250" h="95250"/>
              <a:bevelB/>
            </a:sp3d>
          </c:spPr>
          <c:explosion val="5"/>
          <c:dLbls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Содержание библиотек, клубов, музея</c:v>
                </c:pt>
                <c:pt idx="1">
                  <c:v>Проведение мероприятий в области культуры</c:v>
                </c:pt>
                <c:pt idx="2">
                  <c:v>Другие вопросы в области культуры</c:v>
                </c:pt>
                <c:pt idx="3">
                  <c:v>Реализация мероприятий в рамках госпрограмм</c:v>
                </c:pt>
                <c:pt idx="4">
                  <c:v>Реализация мероприятий в рамках госпрограмм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0.65200000000000058</c:v>
                </c:pt>
                <c:pt idx="1">
                  <c:v>1.0000000000000005E-2</c:v>
                </c:pt>
                <c:pt idx="2">
                  <c:v>0.2080000000000001</c:v>
                </c:pt>
                <c:pt idx="4">
                  <c:v>0.13</c:v>
                </c:pt>
              </c:numCache>
            </c:numRef>
          </c:val>
        </c:ser>
        <c:firstSliceAng val="40"/>
        <c:holeSize val="60"/>
      </c:doughnutChart>
      <c:spPr>
        <a:ln w="12700" cap="rnd" cmpd="sng">
          <a:prstDash val="solid"/>
          <a:round/>
        </a:ln>
        <a:effectLst>
          <a:innerShdw blurRad="63500" dist="50800" dir="13500000">
            <a:srgbClr val="FFFF00">
              <a:alpha val="50000"/>
            </a:srgbClr>
          </a:innerShdw>
        </a:effectLst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6981590842811412"/>
          <c:y val="0.12996531683539581"/>
          <c:w val="0.31629520268299793"/>
          <c:h val="0.70038682664666918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rotY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2"/>
          <c:dLbls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Пенсионное обеспечение 3811,6 тыс. руб.</c:v>
                </c:pt>
                <c:pt idx="1">
                  <c:v>Охрана семьи и детства 22 280,3 тыс. руб.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0.14600000000000005</c:v>
                </c:pt>
                <c:pt idx="1">
                  <c:v>0.8540000000000002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/>
  </c:sp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view3D>
      <c:rotX val="0"/>
      <c:rotY val="50"/>
      <c:rAngAx val="1"/>
    </c:view3D>
    <c:plotArea>
      <c:layout>
        <c:manualLayout>
          <c:layoutTarget val="inner"/>
          <c:xMode val="edge"/>
          <c:yMode val="edge"/>
          <c:x val="6.9444444444444475E-3"/>
          <c:y val="5.1587301587301577E-2"/>
          <c:w val="0.80851961213181711"/>
          <c:h val="0.5953958880139982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Lbls>
            <c:dLbl>
              <c:idx val="0"/>
              <c:layout>
                <c:manualLayout>
                  <c:x val="-4.6296296296296315E-2"/>
                  <c:y val="-7.9365079365079395E-3"/>
                </c:manualLayout>
              </c:layout>
              <c:showVal val="1"/>
            </c:dLbl>
            <c:dLbl>
              <c:idx val="1"/>
              <c:layout>
                <c:manualLayout>
                  <c:x val="-3.0092592592592591E-2"/>
                  <c:y val="-1.587301587301587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Дотации</c:v>
                </c:pt>
                <c:pt idx="1">
                  <c:v>Прочие межбюджетные трансферты общего характера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77105.100000000006</c:v>
                </c:pt>
                <c:pt idx="1">
                  <c:v>15287.6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dLbls>
            <c:dLbl>
              <c:idx val="0"/>
              <c:layout>
                <c:manualLayout>
                  <c:x val="8.101851851851849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7.8703703703703734E-2"/>
                  <c:y val="-3.968253968253968E-2"/>
                </c:manualLayout>
              </c:layout>
              <c:showVal val="1"/>
            </c:dLbl>
            <c:txPr>
              <a:bodyPr rot="-60000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Дотации</c:v>
                </c:pt>
                <c:pt idx="1">
                  <c:v>Прочие межбюджетные трансферты общего характера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79219.600000000006</c:v>
                </c:pt>
                <c:pt idx="1">
                  <c:v>7848.1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Дотации</c:v>
                </c:pt>
                <c:pt idx="1">
                  <c:v>Прочие межбюджетные трансферты общего характера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gapWidth val="25"/>
        <c:gapDepth val="0"/>
        <c:shape val="cylinder"/>
        <c:axId val="162935552"/>
        <c:axId val="162937088"/>
        <c:axId val="0"/>
      </c:bar3DChart>
      <c:catAx>
        <c:axId val="162935552"/>
        <c:scaling>
          <c:orientation val="minMax"/>
        </c:scaling>
        <c:delete val="1"/>
        <c:axPos val="b"/>
        <c:majorTickMark val="none"/>
        <c:tickLblPos val="low"/>
        <c:crossAx val="162937088"/>
        <c:crosses val="autoZero"/>
        <c:auto val="1"/>
        <c:lblAlgn val="ctr"/>
        <c:lblOffset val="100"/>
        <c:tickLblSkip val="1"/>
      </c:catAx>
      <c:valAx>
        <c:axId val="162937088"/>
        <c:scaling>
          <c:orientation val="minMax"/>
        </c:scaling>
        <c:delete val="1"/>
        <c:axPos val="r"/>
        <c:numFmt formatCode="General" sourceLinked="1"/>
        <c:tickLblPos val="nextTo"/>
        <c:crossAx val="162935552"/>
        <c:crosses val="max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autoTitleDeleted val="1"/>
    <c:plotArea>
      <c:layout/>
      <c:pieChart>
        <c:varyColors val="1"/>
        <c:ser>
          <c:idx val="0"/>
          <c:order val="0"/>
          <c:tx>
            <c:strRef>
              <c:f>Лист1!$C$3</c:f>
              <c:strCache>
                <c:ptCount val="1"/>
                <c:pt idx="0">
                  <c:v>факт за 2020 год</c:v>
                </c:pt>
              </c:strCache>
            </c:strRef>
          </c:tx>
          <c:spPr>
            <a:scene3d>
              <a:camera prst="orthographicFront"/>
              <a:lightRig rig="glow" dir="tl">
                <a:rot lat="0" lon="0" rev="900000"/>
              </a:lightRig>
            </a:scene3d>
            <a:sp3d prstMaterial="powder">
              <a:bevelT w="25400" h="38100" prst="convex"/>
            </a:sp3d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77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Лист1!$A$4:$A$7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</c:v>
                </c:pt>
              </c:strCache>
            </c:strRef>
          </c:cat>
          <c:val>
            <c:numRef>
              <c:f>Лист1!$C$4:$C$6</c:f>
              <c:numCache>
                <c:formatCode>General</c:formatCode>
                <c:ptCount val="3"/>
                <c:pt idx="0">
                  <c:v>196543.4</c:v>
                </c:pt>
                <c:pt idx="1">
                  <c:v>11184.2</c:v>
                </c:pt>
                <c:pt idx="2">
                  <c:v>892470.4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7057281066345342"/>
          <c:y val="0.64348881365264365"/>
          <c:w val="0.32942718933654996"/>
          <c:h val="0.28586165612456282"/>
        </c:manualLayout>
      </c:layout>
      <c:txPr>
        <a:bodyPr/>
        <a:lstStyle/>
        <a:p>
          <a:pPr>
            <a:defRPr sz="1100"/>
          </a:pPr>
          <a:endParaRPr lang="ru-RU"/>
        </a:p>
      </c:txPr>
    </c:legend>
    <c:plotVisOnly val="1"/>
  </c:chart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0"/>
      <c:depthPercent val="50"/>
      <c:perspective val="10"/>
    </c:view3D>
    <c:floor>
      <c:spPr>
        <a:noFill/>
        <a:ln w="9525">
          <a:noFill/>
        </a:ln>
      </c:spPr>
    </c:floor>
    <c:sideWall>
      <c:spPr>
        <a:noFill/>
        <a:ln w="25400">
          <a:noFill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>
          <a:bevelT w="165100" prst="coolSlant"/>
        </a:sp3d>
      </c:spPr>
    </c:sideWall>
    <c:backWall>
      <c:spPr>
        <a:noFill/>
        <a:ln w="25400">
          <a:noFill/>
        </a:ln>
        <a:effectLst>
          <a:innerShdw blurRad="63500" dist="50800" dir="13500000">
            <a:prstClr val="black">
              <a:alpha val="50000"/>
            </a:prstClr>
          </a:innerShdw>
        </a:effectLst>
        <a:scene3d>
          <a:camera prst="orthographicFront"/>
          <a:lightRig rig="threePt" dir="t"/>
        </a:scene3d>
        <a:sp3d>
          <a:bevelT w="165100" prst="coolSlant"/>
        </a:sp3d>
      </c:spPr>
    </c:backWall>
    <c:plotArea>
      <c:layout/>
      <c:line3D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Pt>
            <c:idx val="1"/>
            <c:spPr>
              <a:scene3d>
                <a:camera prst="orthographicFront"/>
                <a:lightRig rig="threePt" dir="t"/>
              </a:scene3d>
              <a:sp3d prstMaterial="softEdge"/>
            </c:spPr>
          </c:dPt>
          <c:dPt>
            <c:idx val="2"/>
            <c:spPr>
              <a:effectLst>
                <a:innerShdw blurRad="393700" dist="635000" dir="1608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txPr>
              <a:bodyPr/>
              <a:lstStyle/>
              <a:p>
                <a:pPr>
                  <a:defRPr sz="1800" b="1">
                    <a:solidFill>
                      <a:srgbClr val="FF66FF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01.01.2021г.</c:v>
                </c:pt>
                <c:pt idx="1">
                  <c:v>01.01.2022г.</c:v>
                </c:pt>
                <c:pt idx="2">
                  <c:v>01.01.2023г.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61812.3</c:v>
                </c:pt>
                <c:pt idx="1">
                  <c:v>46908.1</c:v>
                </c:pt>
                <c:pt idx="2">
                  <c:v>68313.8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01.01.2021г.</c:v>
                </c:pt>
                <c:pt idx="1">
                  <c:v>01.01.2022г.</c:v>
                </c:pt>
                <c:pt idx="2">
                  <c:v>01.01.2023г.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01.01.2021г.</c:v>
                </c:pt>
                <c:pt idx="1">
                  <c:v>01.01.2022г.</c:v>
                </c:pt>
                <c:pt idx="2">
                  <c:v>01.01.2023г.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gapDepth val="110"/>
        <c:axId val="141874304"/>
        <c:axId val="141875840"/>
        <c:axId val="141008896"/>
      </c:line3DChart>
      <c:catAx>
        <c:axId val="141874304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1875840"/>
        <c:crosses val="autoZero"/>
        <c:auto val="1"/>
        <c:lblAlgn val="ctr"/>
        <c:lblOffset val="100"/>
      </c:catAx>
      <c:valAx>
        <c:axId val="141875840"/>
        <c:scaling>
          <c:orientation val="minMax"/>
        </c:scaling>
        <c:delete val="1"/>
        <c:axPos val="l"/>
        <c:numFmt formatCode="#,##0.00" sourceLinked="1"/>
        <c:tickLblPos val="nextTo"/>
        <c:crossAx val="141874304"/>
        <c:crosses val="autoZero"/>
        <c:crossBetween val="between"/>
      </c:valAx>
      <c:serAx>
        <c:axId val="141008896"/>
        <c:scaling>
          <c:orientation val="minMax"/>
        </c:scaling>
        <c:delete val="1"/>
        <c:axPos val="b"/>
        <c:tickLblPos val="nextTo"/>
        <c:crossAx val="141875840"/>
        <c:crosses val="autoZero"/>
      </c:serAx>
      <c:spPr>
        <a:scene3d>
          <a:camera prst="orthographicFront"/>
          <a:lightRig rig="threePt" dir="t"/>
        </a:scene3d>
        <a:sp3d prstMaterial="powder"/>
      </c:spPr>
    </c:plotArea>
    <c:plotVisOnly val="1"/>
  </c:chart>
  <c:spPr>
    <a:scene3d>
      <a:camera prst="orthographicFront"/>
      <a:lightRig rig="threePt" dir="t"/>
    </a:scene3d>
    <a:sp3d>
      <a:bevelT w="152400" h="50800" prst="softRound"/>
    </a:sp3d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4"/>
  <c:chart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2.395138537419025E-2"/>
          <c:y val="4.8106325654686803E-2"/>
          <c:w val="0.95209722925161955"/>
          <c:h val="0.83818781370696249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6">
                <a:lumMod val="75000"/>
              </a:schemeClr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Факт 2021 года                </a:t>
                    </a:r>
                    <a:r>
                      <a:rPr lang="en-US" dirty="0" smtClean="0"/>
                      <a:t>1 </a:t>
                    </a:r>
                    <a:r>
                      <a:rPr lang="ru-RU" dirty="0" smtClean="0"/>
                      <a:t>450 494,4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4.354797340761868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Уточненный план на 2022 год         </a:t>
                    </a:r>
                    <a:r>
                      <a:rPr lang="en-US" smtClean="0"/>
                      <a:t>1 </a:t>
                    </a:r>
                    <a:r>
                      <a:rPr lang="ru-RU" smtClean="0"/>
                      <a:t>560 675,7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Факт 2022 года                1 557  144,5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Лист1!$A$17:$A$19</c:f>
              <c:strCache>
                <c:ptCount val="3"/>
                <c:pt idx="0">
                  <c:v>факт за 2019 год</c:v>
                </c:pt>
                <c:pt idx="1">
                  <c:v>уточненный план на 2020 год</c:v>
                </c:pt>
                <c:pt idx="2">
                  <c:v>факт за 2020 год</c:v>
                </c:pt>
              </c:strCache>
            </c:strRef>
          </c:cat>
          <c:val>
            <c:numRef>
              <c:f>Лист1!$B$17:$B$19</c:f>
              <c:numCache>
                <c:formatCode>#,##0.00</c:formatCode>
                <c:ptCount val="3"/>
                <c:pt idx="0">
                  <c:v>1022116.4</c:v>
                </c:pt>
                <c:pt idx="1">
                  <c:v>1122166.6000000001</c:v>
                </c:pt>
                <c:pt idx="2">
                  <c:v>1100198</c:v>
                </c:pt>
              </c:numCache>
            </c:numRef>
          </c:val>
        </c:ser>
        <c:shape val="cone"/>
        <c:axId val="101040128"/>
        <c:axId val="101041664"/>
        <c:axId val="0"/>
      </c:bar3DChart>
      <c:catAx>
        <c:axId val="101040128"/>
        <c:scaling>
          <c:orientation val="minMax"/>
        </c:scaling>
        <c:delete val="1"/>
        <c:axPos val="b"/>
        <c:tickLblPos val="nextTo"/>
        <c:crossAx val="101041664"/>
        <c:crosses val="autoZero"/>
        <c:auto val="1"/>
        <c:lblAlgn val="ctr"/>
        <c:lblOffset val="100"/>
      </c:catAx>
      <c:valAx>
        <c:axId val="101041664"/>
        <c:scaling>
          <c:orientation val="minMax"/>
        </c:scaling>
        <c:delete val="1"/>
        <c:axPos val="l"/>
        <c:numFmt formatCode="#,##0.00" sourceLinked="1"/>
        <c:tickLblPos val="none"/>
        <c:crossAx val="10104012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1040700641586454"/>
          <c:y val="4.4057617797775346E-2"/>
          <c:w val="0.86413003062117388"/>
          <c:h val="0.75165323084614499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244553.60000000001</c:v>
                </c:pt>
                <c:pt idx="1">
                  <c:v>340564.8</c:v>
                </c:pt>
                <c:pt idx="2">
                  <c:v>270275.90000000002</c:v>
                </c:pt>
                <c:pt idx="3">
                  <c:v>301330.59999999998</c:v>
                </c:pt>
                <c:pt idx="4">
                  <c:v>352027.9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200"/>
                      <a:t>244 553,6</a:t>
                    </a:r>
                    <a:endParaRPr lang="en-US" sz="120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200"/>
                      <a:t>340 564,8</a:t>
                    </a:r>
                    <a:endParaRPr lang="en-US" sz="120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200"/>
                      <a:t>270 275,9</a:t>
                    </a:r>
                    <a:endParaRPr lang="en-US" sz="120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200"/>
                      <a:t>301 330,6</a:t>
                    </a:r>
                    <a:endParaRPr lang="en-US" sz="120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200"/>
                      <a:t>352 027,9</a:t>
                    </a:r>
                    <a:endParaRPr lang="en-US" sz="120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marker val="1"/>
        <c:axId val="116914816"/>
        <c:axId val="116973952"/>
      </c:lineChart>
      <c:catAx>
        <c:axId val="116914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6973952"/>
        <c:crosses val="autoZero"/>
        <c:auto val="1"/>
        <c:lblAlgn val="ctr"/>
        <c:lblOffset val="100"/>
      </c:catAx>
      <c:valAx>
        <c:axId val="116973952"/>
        <c:scaling>
          <c:orientation val="minMax"/>
        </c:scaling>
        <c:delete val="1"/>
        <c:axPos val="l"/>
        <c:numFmt formatCode="General" sourceLinked="1"/>
        <c:tickLblPos val="nextTo"/>
        <c:crossAx val="116914816"/>
        <c:crosses val="autoZero"/>
        <c:crossBetween val="between"/>
      </c:valAx>
    </c:plotArea>
    <c:plotVisOnly val="1"/>
  </c:chart>
  <c:txPr>
    <a:bodyPr/>
    <a:lstStyle/>
    <a:p>
      <a:pPr>
        <a:defRPr baseline="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>
        <c:manualLayout>
          <c:layoutTarget val="inner"/>
          <c:xMode val="edge"/>
          <c:yMode val="edge"/>
          <c:x val="0.11040700641586454"/>
          <c:y val="4.4057617797775346E-2"/>
          <c:w val="0.86413003062117388"/>
          <c:h val="0.7516532308461449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1.1574074074074073E-2"/>
                  <c:y val="-3.5714285714285712E-2"/>
                </c:manualLayout>
              </c:layout>
              <c:showVal val="1"/>
            </c:dLbl>
            <c:dLbl>
              <c:idx val="1"/>
              <c:layout>
                <c:manualLayout>
                  <c:x val="6.9444444444444935E-3"/>
                  <c:y val="-3.968253968253968E-2"/>
                </c:manualLayout>
              </c:layout>
              <c:showVal val="1"/>
            </c:dLbl>
            <c:dLbl>
              <c:idx val="2"/>
              <c:layout>
                <c:manualLayout>
                  <c:x val="1.1574074074074073E-2"/>
                  <c:y val="-4.7619047619047623E-2"/>
                </c:manualLayout>
              </c:layout>
              <c:showVal val="1"/>
            </c:dLbl>
            <c:dLbl>
              <c:idx val="3"/>
              <c:layout>
                <c:manualLayout>
                  <c:x val="6.9444444444443755E-3"/>
                  <c:y val="-2.7777777777777853E-2"/>
                </c:manualLayout>
              </c:layout>
              <c:showVal val="1"/>
            </c:dLbl>
            <c:dLbl>
              <c:idx val="4"/>
              <c:layout>
                <c:manualLayout>
                  <c:x val="2.0833333333333377E-2"/>
                  <c:y val="-3.571428571428572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244553.60000000001</c:v>
                </c:pt>
                <c:pt idx="1">
                  <c:v>340564.8</c:v>
                </c:pt>
                <c:pt idx="2">
                  <c:v>270275.90000000002</c:v>
                </c:pt>
                <c:pt idx="3">
                  <c:v>301330.59999999998</c:v>
                </c:pt>
                <c:pt idx="4">
                  <c:v>352027.9</c:v>
                </c:pt>
              </c:numCache>
            </c:numRef>
          </c:val>
        </c:ser>
        <c:shape val="cylinder"/>
        <c:axId val="116977664"/>
        <c:axId val="116979200"/>
        <c:axId val="0"/>
      </c:bar3DChart>
      <c:catAx>
        <c:axId val="1169776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6979200"/>
        <c:crosses val="autoZero"/>
        <c:auto val="1"/>
        <c:lblAlgn val="ctr"/>
        <c:lblOffset val="100"/>
      </c:catAx>
      <c:valAx>
        <c:axId val="116979200"/>
        <c:scaling>
          <c:orientation val="minMax"/>
        </c:scaling>
        <c:delete val="1"/>
        <c:axPos val="l"/>
        <c:numFmt formatCode="General" sourceLinked="1"/>
        <c:tickLblPos val="nextTo"/>
        <c:crossAx val="116977664"/>
        <c:crosses val="autoZero"/>
        <c:crossBetween val="between"/>
      </c:valAx>
    </c:plotArea>
    <c:plotVisOnly val="1"/>
  </c:chart>
  <c:txPr>
    <a:bodyPr/>
    <a:lstStyle/>
    <a:p>
      <a:pPr>
        <a:defRPr baseline="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240"/>
      <c:depthPercent val="100"/>
      <c:rAngAx val="1"/>
    </c:view3D>
    <c:plotArea>
      <c:layout>
        <c:manualLayout>
          <c:layoutTarget val="inner"/>
          <c:xMode val="edge"/>
          <c:yMode val="edge"/>
          <c:x val="0.11040700641586455"/>
          <c:y val="4.4057617797775339E-2"/>
          <c:w val="0.86413003062117366"/>
          <c:h val="0.751653230846144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2268518518518527"/>
                  <c:y val="7.1428571428571425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-4.8611111111111112E-2"/>
                  <c:y val="8.7301274840644802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0.13194462671332749"/>
                  <c:y val="5.9523497062867164E-2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0.10416666666666675"/>
                  <c:y val="6.3491751031121188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2.5462962962962982E-2"/>
                  <c:y val="0.10714285714285714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1600" b="1">
                    <a:solidFill>
                      <a:srgbClr val="180BC5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Налоги на совокупный доход</c:v>
                </c:pt>
                <c:pt idx="3">
                  <c:v>Налог на добычу полезных ископаемых</c:v>
                </c:pt>
                <c:pt idx="4">
                  <c:v>Госпошлина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 formatCode="0.00%">
                  <c:v>0.69599999999999995</c:v>
                </c:pt>
                <c:pt idx="1">
                  <c:v>8.0000000000000043E-2</c:v>
                </c:pt>
                <c:pt idx="2" formatCode="0.00%">
                  <c:v>3.5999999999999997E-2</c:v>
                </c:pt>
                <c:pt idx="3" formatCode="0.00%">
                  <c:v>0.16800000000000001</c:v>
                </c:pt>
                <c:pt idx="4" formatCode="0.00%">
                  <c:v>1.900000000000002E-2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baseline="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210"/>
      <c:depthPercent val="100"/>
      <c:rAngAx val="1"/>
    </c:view3D>
    <c:plotArea>
      <c:layout>
        <c:manualLayout>
          <c:layoutTarget val="inner"/>
          <c:xMode val="edge"/>
          <c:yMode val="edge"/>
          <c:x val="0.11040700641586455"/>
          <c:y val="4.4057617797775339E-2"/>
          <c:w val="0.86413003062117366"/>
          <c:h val="0.751653230846144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3"/>
          <c:dLbls>
            <c:dLbl>
              <c:idx val="0"/>
              <c:layout>
                <c:manualLayout>
                  <c:x val="0.12380867273128367"/>
                  <c:y val="7.1428518803938953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-8.8322183727034126E-2"/>
                  <c:y val="6.3464566929133978E-4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9.2590769903761246E-3"/>
                  <c:y val="2.8566929133858176E-3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-1.7460197436463081E-2"/>
                  <c:y val="7.1330531738231701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7.5908989502009416E-2"/>
                  <c:y val="1.9072850804746407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муниципальной собственности</c:v>
                </c:pt>
                <c:pt idx="1">
                  <c:v>Платежи за пользование природными ресурсами</c:v>
                </c:pt>
                <c:pt idx="2">
                  <c:v>Доходы от оказания платных услуг и компенсация затрат государства</c:v>
                </c:pt>
                <c:pt idx="3">
                  <c:v>Доходы от продажи материальных и нематериальных активов</c:v>
                </c:pt>
                <c:pt idx="4">
                  <c:v>Штрафы, санкции, возмещение ущерба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 formatCode="0.00%">
                  <c:v>0.39100000000000046</c:v>
                </c:pt>
                <c:pt idx="1">
                  <c:v>5.3000000000000012E-2</c:v>
                </c:pt>
                <c:pt idx="2" formatCode="0.00%">
                  <c:v>4.0000000000000034E-4</c:v>
                </c:pt>
                <c:pt idx="3" formatCode="0.00%">
                  <c:v>0.35300000000000031</c:v>
                </c:pt>
                <c:pt idx="4" formatCode="0.00%">
                  <c:v>0.20200000000000001</c:v>
                </c:pt>
                <c:pt idx="5" formatCode="General">
                  <c:v>0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baseline="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210"/>
      <c:depthPercent val="100"/>
      <c:rAngAx val="1"/>
    </c:view3D>
    <c:plotArea>
      <c:layout>
        <c:manualLayout>
          <c:layoutTarget val="inner"/>
          <c:xMode val="edge"/>
          <c:yMode val="edge"/>
          <c:x val="0.11040700641586455"/>
          <c:y val="4.4057617797775339E-2"/>
          <c:w val="0.86413003062117366"/>
          <c:h val="0.751653230846144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0"/>
          <c:dLbls>
            <c:dLbl>
              <c:idx val="0"/>
              <c:layout>
                <c:manualLayout>
                  <c:x val="-0.12268518518518527"/>
                  <c:y val="7.1428571428571425E-2"/>
                </c:manualLayout>
              </c:layout>
              <c:showVal val="1"/>
              <c:showCatName val="1"/>
            </c:dLbl>
            <c:dLbl>
              <c:idx val="1"/>
              <c:layout>
                <c:manualLayout>
                  <c:x val="1.5380858615551656E-2"/>
                  <c:y val="-2.4762064740787525E-2"/>
                </c:manualLayout>
              </c:layout>
              <c:showVal val="1"/>
              <c:showCatName val="1"/>
            </c:dLbl>
            <c:dLbl>
              <c:idx val="2"/>
              <c:layout>
                <c:manualLayout>
                  <c:x val="-0.11604857047758579"/>
                  <c:y val="0.21449535328003391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0.10370297787358747"/>
                  <c:y val="6.6541883138092409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-0.14733707086614192"/>
                  <c:y val="4.7142782152230993E-2"/>
                </c:manualLayout>
              </c:layout>
              <c:showVal val="1"/>
              <c:showCatName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Лист1!$A$2:$A$7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перечисления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 formatCode="0.00%">
                  <c:v>0.20700000000000016</c:v>
                </c:pt>
                <c:pt idx="1">
                  <c:v>0.22500000000000001</c:v>
                </c:pt>
                <c:pt idx="2" formatCode="0.00%">
                  <c:v>0.46100000000000002</c:v>
                </c:pt>
                <c:pt idx="3" formatCode="0.00%">
                  <c:v>8.0000000000000101E-4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baseline="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#,##0.00">
                  <c:v>977483.7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#,##0.00</c:formatCode>
                <c:ptCount val="4"/>
                <c:pt idx="1">
                  <c:v>1149163.8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2022 год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#,##0.00">
                  <c:v>1205116.6000000001</c:v>
                </c:pt>
              </c:numCache>
            </c:numRef>
          </c:val>
        </c:ser>
        <c:axId val="159785344"/>
        <c:axId val="159786880"/>
      </c:barChart>
      <c:catAx>
        <c:axId val="159785344"/>
        <c:scaling>
          <c:orientation val="minMax"/>
        </c:scaling>
        <c:delete val="1"/>
        <c:axPos val="l"/>
        <c:numFmt formatCode="General" sourceLinked="1"/>
        <c:tickLblPos val="nextTo"/>
        <c:crossAx val="159786880"/>
        <c:crosses val="autoZero"/>
        <c:auto val="1"/>
        <c:lblAlgn val="ctr"/>
        <c:lblOffset val="100"/>
      </c:catAx>
      <c:valAx>
        <c:axId val="159786880"/>
        <c:scaling>
          <c:orientation val="minMax"/>
        </c:scaling>
        <c:delete val="1"/>
        <c:axPos val="b"/>
        <c:numFmt formatCode="#,##0.00" sourceLinked="1"/>
        <c:tickLblPos val="nextTo"/>
        <c:crossAx val="15978534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spPr>
        <a:effectLst>
          <a:innerShdw blurRad="63500" dist="50800" dir="13500000">
            <a:prstClr val="black">
              <a:alpha val="50000"/>
            </a:prstClr>
          </a:innerShdw>
        </a:effectLst>
      </c:spPr>
    </c:legend>
    <c:plotVisOnly val="1"/>
  </c:chart>
  <c:spPr>
    <a:scene3d>
      <a:camera prst="orthographicFront"/>
      <a:lightRig rig="threePt" dir="t"/>
    </a:scene3d>
    <a:sp3d>
      <a:bevelT/>
      <a:bevelB w="44450"/>
    </a:sp3d>
  </c:spPr>
  <c:externalData r:id="rId1"/>
</c:chartSpace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image" Target="../media/image63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image" Target="../media/image8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14D58C-B211-4204-9895-852FAAFBB02B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918253-A69A-476B-ABE2-E59343CFF6D6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ДОХОДЫ </a:t>
          </a:r>
          <a:r>
            <a:rPr lang="ru-RU" sz="2400" b="1" dirty="0" smtClean="0"/>
            <a:t>– 1 557 144,5</a:t>
          </a:r>
          <a:r>
            <a:rPr lang="ru-RU" sz="2000" b="1" dirty="0" smtClean="0"/>
            <a:t>тыс. рублей</a:t>
          </a:r>
          <a:endParaRPr lang="ru-RU" sz="2000" b="1" dirty="0"/>
        </a:p>
      </dgm:t>
    </dgm:pt>
    <dgm:pt modelId="{CCBAF7C0-1844-4C93-AD5D-12EAAA4A597F}" type="parTrans" cxnId="{6D1779F1-5BDC-4446-8437-9D6FFD97D939}">
      <dgm:prSet/>
      <dgm:spPr/>
      <dgm:t>
        <a:bodyPr/>
        <a:lstStyle/>
        <a:p>
          <a:endParaRPr lang="ru-RU"/>
        </a:p>
      </dgm:t>
    </dgm:pt>
    <dgm:pt modelId="{E81EEFA5-8B16-4C24-8B91-AE0D9DEB1662}" type="sibTrans" cxnId="{6D1779F1-5BDC-4446-8437-9D6FFD97D939}">
      <dgm:prSet/>
      <dgm:spPr/>
      <dgm:t>
        <a:bodyPr/>
        <a:lstStyle/>
        <a:p>
          <a:endParaRPr lang="ru-RU"/>
        </a:p>
      </dgm:t>
    </dgm:pt>
    <dgm:pt modelId="{20195DC6-ED2B-4576-8268-83C1F4717E7A}">
      <dgm:prSet phldrT="[Текст]" custT="1"/>
      <dgm:spPr/>
      <dgm:t>
        <a:bodyPr/>
        <a:lstStyle/>
        <a:p>
          <a:pPr algn="ctr"/>
          <a:r>
            <a:rPr lang="ru-RU" sz="2000" b="1" dirty="0" smtClean="0"/>
            <a:t>РАСХОДЫ – </a:t>
          </a:r>
          <a:r>
            <a:rPr lang="ru-RU" sz="2400" b="1" dirty="0" smtClean="0"/>
            <a:t>1 560 454,9</a:t>
          </a:r>
          <a:r>
            <a:rPr lang="ru-RU" sz="2000" b="1" dirty="0" smtClean="0"/>
            <a:t>тыс. рублей</a:t>
          </a:r>
          <a:endParaRPr lang="ru-RU" sz="2000" b="1" dirty="0"/>
        </a:p>
      </dgm:t>
    </dgm:pt>
    <dgm:pt modelId="{A8419919-7495-48A9-9A92-42667B2B4ADA}" type="parTrans" cxnId="{50E6EB8F-610A-419F-8DB5-16582A68C0EA}">
      <dgm:prSet/>
      <dgm:spPr/>
      <dgm:t>
        <a:bodyPr/>
        <a:lstStyle/>
        <a:p>
          <a:endParaRPr lang="ru-RU"/>
        </a:p>
      </dgm:t>
    </dgm:pt>
    <dgm:pt modelId="{31C62867-3E00-4601-A28C-26AC7673F370}" type="sibTrans" cxnId="{50E6EB8F-610A-419F-8DB5-16582A68C0EA}">
      <dgm:prSet/>
      <dgm:spPr/>
      <dgm:t>
        <a:bodyPr/>
        <a:lstStyle/>
        <a:p>
          <a:endParaRPr lang="ru-RU"/>
        </a:p>
      </dgm:t>
    </dgm:pt>
    <dgm:pt modelId="{E7EC8628-FD78-4F33-BDD9-6BB2DC7F295F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ДЕФИЦИТ</a:t>
          </a:r>
          <a:r>
            <a:rPr lang="ru-RU" sz="2000" dirty="0" smtClean="0"/>
            <a:t> – 3 310,4</a:t>
          </a:r>
          <a:r>
            <a:rPr lang="ru-RU" sz="2400" dirty="0" smtClean="0"/>
            <a:t> </a:t>
          </a:r>
          <a:r>
            <a:rPr lang="ru-RU" sz="2000" dirty="0" smtClean="0"/>
            <a:t>тыс. рублей</a:t>
          </a:r>
          <a:endParaRPr lang="ru-RU" sz="2000" dirty="0"/>
        </a:p>
      </dgm:t>
    </dgm:pt>
    <dgm:pt modelId="{AE4817FE-DD5C-4970-8560-DD83D684EE47}" type="parTrans" cxnId="{8066AF99-3FF2-495E-AEA6-A2A31159D908}">
      <dgm:prSet/>
      <dgm:spPr/>
      <dgm:t>
        <a:bodyPr/>
        <a:lstStyle/>
        <a:p>
          <a:endParaRPr lang="ru-RU"/>
        </a:p>
      </dgm:t>
    </dgm:pt>
    <dgm:pt modelId="{D56C3754-1660-401C-99CB-5AE42EB625A9}" type="sibTrans" cxnId="{8066AF99-3FF2-495E-AEA6-A2A31159D908}">
      <dgm:prSet/>
      <dgm:spPr/>
      <dgm:t>
        <a:bodyPr/>
        <a:lstStyle/>
        <a:p>
          <a:endParaRPr lang="ru-RU"/>
        </a:p>
      </dgm:t>
    </dgm:pt>
    <dgm:pt modelId="{2FF37758-F039-4560-AB3B-2C2AA7692737}">
      <dgm:prSet custT="1"/>
      <dgm:spPr/>
      <dgm:t>
        <a:bodyPr/>
        <a:lstStyle/>
        <a:p>
          <a:pPr algn="ctr"/>
          <a:r>
            <a:rPr lang="ru-RU" sz="1400" b="1" dirty="0" smtClean="0"/>
            <a:t>ОБЪЕМ МУНИЦИПАЛЬНОГО ДОЛГА – 29 160,6 тыс. рублей</a:t>
          </a:r>
          <a:endParaRPr lang="ru-RU" sz="1400" b="1" dirty="0"/>
        </a:p>
      </dgm:t>
    </dgm:pt>
    <dgm:pt modelId="{6A61AB8B-A2B2-4BDD-9CAE-2B09423BED5E}" type="parTrans" cxnId="{2325B310-BD46-4E44-91E2-7B727D197615}">
      <dgm:prSet/>
      <dgm:spPr/>
      <dgm:t>
        <a:bodyPr/>
        <a:lstStyle/>
        <a:p>
          <a:endParaRPr lang="ru-RU"/>
        </a:p>
      </dgm:t>
    </dgm:pt>
    <dgm:pt modelId="{A22C2E64-3A53-4474-9E24-565048DA43B4}" type="sibTrans" cxnId="{2325B310-BD46-4E44-91E2-7B727D197615}">
      <dgm:prSet/>
      <dgm:spPr/>
      <dgm:t>
        <a:bodyPr/>
        <a:lstStyle/>
        <a:p>
          <a:endParaRPr lang="ru-RU"/>
        </a:p>
      </dgm:t>
    </dgm:pt>
    <dgm:pt modelId="{F69A9B74-1BFE-4F17-B852-CE328E9D8711}">
      <dgm:prSet custT="1"/>
      <dgm:spPr/>
      <dgm:t>
        <a:bodyPr/>
        <a:lstStyle/>
        <a:p>
          <a:pPr algn="ctr"/>
          <a:r>
            <a:rPr lang="ru-RU" sz="1400" b="1" dirty="0" smtClean="0"/>
            <a:t>ОБЪЕМ КРЕДИТОРСКОЙ ЗАДОЛЖЕННОСТИ  ПО МЕСТНОМУ БЮДЖЕТУ– </a:t>
          </a:r>
        </a:p>
        <a:p>
          <a:pPr algn="ctr"/>
          <a:r>
            <a:rPr lang="ru-RU" sz="1400" b="1" dirty="0" smtClean="0"/>
            <a:t>68 313,8 тыс. рублей</a:t>
          </a:r>
          <a:endParaRPr lang="ru-RU" sz="1400" b="1" dirty="0"/>
        </a:p>
      </dgm:t>
    </dgm:pt>
    <dgm:pt modelId="{D63F331A-B7EA-4355-852A-8C4A23A2958A}" type="parTrans" cxnId="{F5179E4C-8C7D-41B4-B658-3E3EA5699EC0}">
      <dgm:prSet/>
      <dgm:spPr/>
      <dgm:t>
        <a:bodyPr/>
        <a:lstStyle/>
        <a:p>
          <a:endParaRPr lang="ru-RU"/>
        </a:p>
      </dgm:t>
    </dgm:pt>
    <dgm:pt modelId="{ADEB94E1-9B53-4B81-B2D7-9F2477AD2D0C}" type="sibTrans" cxnId="{F5179E4C-8C7D-41B4-B658-3E3EA5699EC0}">
      <dgm:prSet/>
      <dgm:spPr/>
      <dgm:t>
        <a:bodyPr/>
        <a:lstStyle/>
        <a:p>
          <a:endParaRPr lang="ru-RU"/>
        </a:p>
      </dgm:t>
    </dgm:pt>
    <dgm:pt modelId="{9BF378A7-7124-471D-9C82-B7655AFF58E7}" type="pres">
      <dgm:prSet presAssocID="{B114D58C-B211-4204-9895-852FAAFBB0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393B0E-ACD7-4D68-B911-1BC1DD90A0D1}" type="pres">
      <dgm:prSet presAssocID="{C3918253-A69A-476B-ABE2-E59343CFF6D6}" presName="parentLin" presStyleCnt="0"/>
      <dgm:spPr/>
      <dgm:t>
        <a:bodyPr/>
        <a:lstStyle/>
        <a:p>
          <a:endParaRPr lang="ru-RU"/>
        </a:p>
      </dgm:t>
    </dgm:pt>
    <dgm:pt modelId="{8C247E7A-04F6-4F4F-A5F2-A829E42E9BC6}" type="pres">
      <dgm:prSet presAssocID="{C3918253-A69A-476B-ABE2-E59343CFF6D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433B0D6-1FB9-4E0E-8277-A5FB8DF3E984}" type="pres">
      <dgm:prSet presAssocID="{C3918253-A69A-476B-ABE2-E59343CFF6D6}" presName="parentText" presStyleLbl="node1" presStyleIdx="0" presStyleCnt="5" custScaleY="300357" custLinFactX="9667" custLinFactNeighborX="100000" custLinFactNeighborY="155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73676-737F-49BE-AAB6-13D0B3906D6E}" type="pres">
      <dgm:prSet presAssocID="{C3918253-A69A-476B-ABE2-E59343CFF6D6}" presName="negativeSpace" presStyleCnt="0"/>
      <dgm:spPr/>
      <dgm:t>
        <a:bodyPr/>
        <a:lstStyle/>
        <a:p>
          <a:endParaRPr lang="ru-RU"/>
        </a:p>
      </dgm:t>
    </dgm:pt>
    <dgm:pt modelId="{BAAE1FC4-FBB4-4519-9355-3E08F23770EB}" type="pres">
      <dgm:prSet presAssocID="{C3918253-A69A-476B-ABE2-E59343CFF6D6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E1122-00DE-4DB9-8046-62C925542FF4}" type="pres">
      <dgm:prSet presAssocID="{E81EEFA5-8B16-4C24-8B91-AE0D9DEB1662}" presName="spaceBetweenRectangles" presStyleCnt="0"/>
      <dgm:spPr/>
      <dgm:t>
        <a:bodyPr/>
        <a:lstStyle/>
        <a:p>
          <a:endParaRPr lang="ru-RU"/>
        </a:p>
      </dgm:t>
    </dgm:pt>
    <dgm:pt modelId="{FA75D6D9-D213-4E55-869B-F12D516B49BF}" type="pres">
      <dgm:prSet presAssocID="{20195DC6-ED2B-4576-8268-83C1F4717E7A}" presName="parentLin" presStyleCnt="0"/>
      <dgm:spPr/>
      <dgm:t>
        <a:bodyPr/>
        <a:lstStyle/>
        <a:p>
          <a:endParaRPr lang="ru-RU"/>
        </a:p>
      </dgm:t>
    </dgm:pt>
    <dgm:pt modelId="{7A741151-A9FD-42E3-9695-3BC6A4F54764}" type="pres">
      <dgm:prSet presAssocID="{20195DC6-ED2B-4576-8268-83C1F4717E7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149C339-9FAF-4C8B-8C1B-5C7446403C3C}" type="pres">
      <dgm:prSet presAssocID="{20195DC6-ED2B-4576-8268-83C1F4717E7A}" presName="parentText" presStyleLbl="node1" presStyleIdx="1" presStyleCnt="5" custScaleY="307575" custLinFactX="9667" custLinFactNeighborX="100000" custLinFactNeighborY="163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275ED-6DD7-44DD-8936-439682D4937A}" type="pres">
      <dgm:prSet presAssocID="{20195DC6-ED2B-4576-8268-83C1F4717E7A}" presName="negativeSpace" presStyleCnt="0"/>
      <dgm:spPr/>
      <dgm:t>
        <a:bodyPr/>
        <a:lstStyle/>
        <a:p>
          <a:endParaRPr lang="ru-RU"/>
        </a:p>
      </dgm:t>
    </dgm:pt>
    <dgm:pt modelId="{B29A48E6-00E1-4348-9CAE-90C3037196BE}" type="pres">
      <dgm:prSet presAssocID="{20195DC6-ED2B-4576-8268-83C1F4717E7A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FFDF8-C2B0-40AC-8D1C-5AB4AB499D58}" type="pres">
      <dgm:prSet presAssocID="{31C62867-3E00-4601-A28C-26AC7673F370}" presName="spaceBetweenRectangles" presStyleCnt="0"/>
      <dgm:spPr/>
      <dgm:t>
        <a:bodyPr/>
        <a:lstStyle/>
        <a:p>
          <a:endParaRPr lang="ru-RU"/>
        </a:p>
      </dgm:t>
    </dgm:pt>
    <dgm:pt modelId="{D9A5415F-3531-4FC9-BEBE-CF5A85CE7FFB}" type="pres">
      <dgm:prSet presAssocID="{E7EC8628-FD78-4F33-BDD9-6BB2DC7F295F}" presName="parentLin" presStyleCnt="0"/>
      <dgm:spPr/>
      <dgm:t>
        <a:bodyPr/>
        <a:lstStyle/>
        <a:p>
          <a:endParaRPr lang="ru-RU"/>
        </a:p>
      </dgm:t>
    </dgm:pt>
    <dgm:pt modelId="{72F3DB85-E17F-4F62-ABD2-E3E4FD8D9300}" type="pres">
      <dgm:prSet presAssocID="{E7EC8628-FD78-4F33-BDD9-6BB2DC7F295F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C81EC9F-C512-460B-AAB0-B1B59707FBEE}" type="pres">
      <dgm:prSet presAssocID="{E7EC8628-FD78-4F33-BDD9-6BB2DC7F295F}" presName="parentText" presStyleLbl="node1" presStyleIdx="2" presStyleCnt="5" custScaleY="276014" custLinFactX="9667" custLinFactNeighborX="100000" custLinFactNeighborY="-344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98F2A-FD0E-4DB3-B054-7E559CA01248}" type="pres">
      <dgm:prSet presAssocID="{E7EC8628-FD78-4F33-BDD9-6BB2DC7F295F}" presName="negativeSpace" presStyleCnt="0"/>
      <dgm:spPr/>
      <dgm:t>
        <a:bodyPr/>
        <a:lstStyle/>
        <a:p>
          <a:endParaRPr lang="ru-RU"/>
        </a:p>
      </dgm:t>
    </dgm:pt>
    <dgm:pt modelId="{66490307-3908-4B8B-93E4-FDC8EA47BD07}" type="pres">
      <dgm:prSet presAssocID="{E7EC8628-FD78-4F33-BDD9-6BB2DC7F295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CFE400-3DBE-4C8E-8488-104A94A78154}" type="pres">
      <dgm:prSet presAssocID="{D56C3754-1660-401C-99CB-5AE42EB625A9}" presName="spaceBetweenRectangles" presStyleCnt="0"/>
      <dgm:spPr/>
      <dgm:t>
        <a:bodyPr/>
        <a:lstStyle/>
        <a:p>
          <a:endParaRPr lang="ru-RU"/>
        </a:p>
      </dgm:t>
    </dgm:pt>
    <dgm:pt modelId="{E53CEDC0-93FE-4C3B-811E-95277E6D02A0}" type="pres">
      <dgm:prSet presAssocID="{2FF37758-F039-4560-AB3B-2C2AA7692737}" presName="parentLin" presStyleCnt="0"/>
      <dgm:spPr/>
      <dgm:t>
        <a:bodyPr/>
        <a:lstStyle/>
        <a:p>
          <a:endParaRPr lang="ru-RU"/>
        </a:p>
      </dgm:t>
    </dgm:pt>
    <dgm:pt modelId="{DD6AA057-87FC-4926-AAEE-29C9BE082C64}" type="pres">
      <dgm:prSet presAssocID="{2FF37758-F039-4560-AB3B-2C2AA7692737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5737ABEF-01F9-4FE7-A025-4B93230FBFF5}" type="pres">
      <dgm:prSet presAssocID="{2FF37758-F039-4560-AB3B-2C2AA7692737}" presName="parentText" presStyleLbl="node1" presStyleIdx="3" presStyleCnt="5" custScaleX="142857" custLinFactNeighborX="7513" custLinFactNeighborY="-60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834F6-5282-489B-AC9F-B6BF50A098B6}" type="pres">
      <dgm:prSet presAssocID="{2FF37758-F039-4560-AB3B-2C2AA7692737}" presName="negativeSpace" presStyleCnt="0"/>
      <dgm:spPr/>
      <dgm:t>
        <a:bodyPr/>
        <a:lstStyle/>
        <a:p>
          <a:endParaRPr lang="ru-RU"/>
        </a:p>
      </dgm:t>
    </dgm:pt>
    <dgm:pt modelId="{90888609-1A5F-4E1D-BF71-23390D2FE3CC}" type="pres">
      <dgm:prSet presAssocID="{2FF37758-F039-4560-AB3B-2C2AA7692737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0D42A-56B4-494A-B7A6-4C4C02D1DBF0}" type="pres">
      <dgm:prSet presAssocID="{A22C2E64-3A53-4474-9E24-565048DA43B4}" presName="spaceBetweenRectangles" presStyleCnt="0"/>
      <dgm:spPr/>
      <dgm:t>
        <a:bodyPr/>
        <a:lstStyle/>
        <a:p>
          <a:endParaRPr lang="ru-RU"/>
        </a:p>
      </dgm:t>
    </dgm:pt>
    <dgm:pt modelId="{3409C2C5-D17A-41E1-96CB-5FF470B3E61E}" type="pres">
      <dgm:prSet presAssocID="{F69A9B74-1BFE-4F17-B852-CE328E9D8711}" presName="parentLin" presStyleCnt="0"/>
      <dgm:spPr/>
      <dgm:t>
        <a:bodyPr/>
        <a:lstStyle/>
        <a:p>
          <a:endParaRPr lang="ru-RU"/>
        </a:p>
      </dgm:t>
    </dgm:pt>
    <dgm:pt modelId="{4E9F1E0A-BFA4-46D9-98C0-4E9DA8BA5090}" type="pres">
      <dgm:prSet presAssocID="{F69A9B74-1BFE-4F17-B852-CE328E9D871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5D0F15FA-7CAB-43E6-A860-AEE8B9B3E2BE}" type="pres">
      <dgm:prSet presAssocID="{F69A9B74-1BFE-4F17-B852-CE328E9D8711}" presName="parentText" presStyleLbl="node1" presStyleIdx="4" presStyleCnt="5" custScaleX="136070" custScaleY="1791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20D4D-25C3-42E6-BFBB-6CD114D2E3A4}" type="pres">
      <dgm:prSet presAssocID="{F69A9B74-1BFE-4F17-B852-CE328E9D8711}" presName="negativeSpace" presStyleCnt="0"/>
      <dgm:spPr/>
      <dgm:t>
        <a:bodyPr/>
        <a:lstStyle/>
        <a:p>
          <a:endParaRPr lang="ru-RU"/>
        </a:p>
      </dgm:t>
    </dgm:pt>
    <dgm:pt modelId="{CB42E72E-03F8-4319-A24C-631AC78874FD}" type="pres">
      <dgm:prSet presAssocID="{F69A9B74-1BFE-4F17-B852-CE328E9D8711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E6EB8F-610A-419F-8DB5-16582A68C0EA}" srcId="{B114D58C-B211-4204-9895-852FAAFBB02B}" destId="{20195DC6-ED2B-4576-8268-83C1F4717E7A}" srcOrd="1" destOrd="0" parTransId="{A8419919-7495-48A9-9A92-42667B2B4ADA}" sibTransId="{31C62867-3E00-4601-A28C-26AC7673F370}"/>
    <dgm:cxn modelId="{6D1779F1-5BDC-4446-8437-9D6FFD97D939}" srcId="{B114D58C-B211-4204-9895-852FAAFBB02B}" destId="{C3918253-A69A-476B-ABE2-E59343CFF6D6}" srcOrd="0" destOrd="0" parTransId="{CCBAF7C0-1844-4C93-AD5D-12EAAA4A597F}" sibTransId="{E81EEFA5-8B16-4C24-8B91-AE0D9DEB1662}"/>
    <dgm:cxn modelId="{AB3D2EB2-3E4E-48C4-9A25-7D3110BFC3A5}" type="presOf" srcId="{2FF37758-F039-4560-AB3B-2C2AA7692737}" destId="{DD6AA057-87FC-4926-AAEE-29C9BE082C64}" srcOrd="0" destOrd="0" presId="urn:microsoft.com/office/officeart/2005/8/layout/list1"/>
    <dgm:cxn modelId="{F5179E4C-8C7D-41B4-B658-3E3EA5699EC0}" srcId="{B114D58C-B211-4204-9895-852FAAFBB02B}" destId="{F69A9B74-1BFE-4F17-B852-CE328E9D8711}" srcOrd="4" destOrd="0" parTransId="{D63F331A-B7EA-4355-852A-8C4A23A2958A}" sibTransId="{ADEB94E1-9B53-4B81-B2D7-9F2477AD2D0C}"/>
    <dgm:cxn modelId="{8066AF99-3FF2-495E-AEA6-A2A31159D908}" srcId="{B114D58C-B211-4204-9895-852FAAFBB02B}" destId="{E7EC8628-FD78-4F33-BDD9-6BB2DC7F295F}" srcOrd="2" destOrd="0" parTransId="{AE4817FE-DD5C-4970-8560-DD83D684EE47}" sibTransId="{D56C3754-1660-401C-99CB-5AE42EB625A9}"/>
    <dgm:cxn modelId="{BFE3D86E-3CE8-4591-B28A-9292285BF5FF}" type="presOf" srcId="{F69A9B74-1BFE-4F17-B852-CE328E9D8711}" destId="{4E9F1E0A-BFA4-46D9-98C0-4E9DA8BA5090}" srcOrd="0" destOrd="0" presId="urn:microsoft.com/office/officeart/2005/8/layout/list1"/>
    <dgm:cxn modelId="{90D467D5-7314-4127-893D-A3972D0872F2}" type="presOf" srcId="{20195DC6-ED2B-4576-8268-83C1F4717E7A}" destId="{7A741151-A9FD-42E3-9695-3BC6A4F54764}" srcOrd="0" destOrd="0" presId="urn:microsoft.com/office/officeart/2005/8/layout/list1"/>
    <dgm:cxn modelId="{ED0D031C-EE6A-458D-9D2B-1EFDE420997B}" type="presOf" srcId="{C3918253-A69A-476B-ABE2-E59343CFF6D6}" destId="{8C247E7A-04F6-4F4F-A5F2-A829E42E9BC6}" srcOrd="0" destOrd="0" presId="urn:microsoft.com/office/officeart/2005/8/layout/list1"/>
    <dgm:cxn modelId="{99A65ED5-9FEC-4639-90ED-4895D8F9B8BC}" type="presOf" srcId="{F69A9B74-1BFE-4F17-B852-CE328E9D8711}" destId="{5D0F15FA-7CAB-43E6-A860-AEE8B9B3E2BE}" srcOrd="1" destOrd="0" presId="urn:microsoft.com/office/officeart/2005/8/layout/list1"/>
    <dgm:cxn modelId="{9FB9B491-6FDE-48E9-8323-0A92EA18137A}" type="presOf" srcId="{E7EC8628-FD78-4F33-BDD9-6BB2DC7F295F}" destId="{3C81EC9F-C512-460B-AAB0-B1B59707FBEE}" srcOrd="1" destOrd="0" presId="urn:microsoft.com/office/officeart/2005/8/layout/list1"/>
    <dgm:cxn modelId="{9417E05F-7CBC-422F-A11F-690A4CB68E25}" type="presOf" srcId="{B114D58C-B211-4204-9895-852FAAFBB02B}" destId="{9BF378A7-7124-471D-9C82-B7655AFF58E7}" srcOrd="0" destOrd="0" presId="urn:microsoft.com/office/officeart/2005/8/layout/list1"/>
    <dgm:cxn modelId="{463A1363-750D-4FEA-B1CC-FA9657EA1E9A}" type="presOf" srcId="{20195DC6-ED2B-4576-8268-83C1F4717E7A}" destId="{4149C339-9FAF-4C8B-8C1B-5C7446403C3C}" srcOrd="1" destOrd="0" presId="urn:microsoft.com/office/officeart/2005/8/layout/list1"/>
    <dgm:cxn modelId="{98FD33CE-78BF-4998-AD81-3742CE9C611C}" type="presOf" srcId="{E7EC8628-FD78-4F33-BDD9-6BB2DC7F295F}" destId="{72F3DB85-E17F-4F62-ABD2-E3E4FD8D9300}" srcOrd="0" destOrd="0" presId="urn:microsoft.com/office/officeart/2005/8/layout/list1"/>
    <dgm:cxn modelId="{49E14402-F861-4B26-878B-49CCB654A5E2}" type="presOf" srcId="{2FF37758-F039-4560-AB3B-2C2AA7692737}" destId="{5737ABEF-01F9-4FE7-A025-4B93230FBFF5}" srcOrd="1" destOrd="0" presId="urn:microsoft.com/office/officeart/2005/8/layout/list1"/>
    <dgm:cxn modelId="{0B3978DC-94DC-4665-B783-74795EC9B90D}" type="presOf" srcId="{C3918253-A69A-476B-ABE2-E59343CFF6D6}" destId="{A433B0D6-1FB9-4E0E-8277-A5FB8DF3E984}" srcOrd="1" destOrd="0" presId="urn:microsoft.com/office/officeart/2005/8/layout/list1"/>
    <dgm:cxn modelId="{2325B310-BD46-4E44-91E2-7B727D197615}" srcId="{B114D58C-B211-4204-9895-852FAAFBB02B}" destId="{2FF37758-F039-4560-AB3B-2C2AA7692737}" srcOrd="3" destOrd="0" parTransId="{6A61AB8B-A2B2-4BDD-9CAE-2B09423BED5E}" sibTransId="{A22C2E64-3A53-4474-9E24-565048DA43B4}"/>
    <dgm:cxn modelId="{0C978EB1-BF04-42F6-9B98-3A41FD741192}" type="presParOf" srcId="{9BF378A7-7124-471D-9C82-B7655AFF58E7}" destId="{FE393B0E-ACD7-4D68-B911-1BC1DD90A0D1}" srcOrd="0" destOrd="0" presId="urn:microsoft.com/office/officeart/2005/8/layout/list1"/>
    <dgm:cxn modelId="{7B16747E-17EB-46E8-BEA9-82FE451678BA}" type="presParOf" srcId="{FE393B0E-ACD7-4D68-B911-1BC1DD90A0D1}" destId="{8C247E7A-04F6-4F4F-A5F2-A829E42E9BC6}" srcOrd="0" destOrd="0" presId="urn:microsoft.com/office/officeart/2005/8/layout/list1"/>
    <dgm:cxn modelId="{B3C41E5F-123B-4BD6-8C72-A6CB8BA4D1D1}" type="presParOf" srcId="{FE393B0E-ACD7-4D68-B911-1BC1DD90A0D1}" destId="{A433B0D6-1FB9-4E0E-8277-A5FB8DF3E984}" srcOrd="1" destOrd="0" presId="urn:microsoft.com/office/officeart/2005/8/layout/list1"/>
    <dgm:cxn modelId="{ED69BB74-7544-4ADD-A38C-A2A700E4454E}" type="presParOf" srcId="{9BF378A7-7124-471D-9C82-B7655AFF58E7}" destId="{BD173676-737F-49BE-AAB6-13D0B3906D6E}" srcOrd="1" destOrd="0" presId="urn:microsoft.com/office/officeart/2005/8/layout/list1"/>
    <dgm:cxn modelId="{17F62293-D9CF-4797-AE74-FF351E9F229D}" type="presParOf" srcId="{9BF378A7-7124-471D-9C82-B7655AFF58E7}" destId="{BAAE1FC4-FBB4-4519-9355-3E08F23770EB}" srcOrd="2" destOrd="0" presId="urn:microsoft.com/office/officeart/2005/8/layout/list1"/>
    <dgm:cxn modelId="{78A4C446-7AF7-49A8-A4DE-9506D7987F39}" type="presParOf" srcId="{9BF378A7-7124-471D-9C82-B7655AFF58E7}" destId="{74FE1122-00DE-4DB9-8046-62C925542FF4}" srcOrd="3" destOrd="0" presId="urn:microsoft.com/office/officeart/2005/8/layout/list1"/>
    <dgm:cxn modelId="{7D6A4058-AB43-465A-98ED-8CC2EE09770C}" type="presParOf" srcId="{9BF378A7-7124-471D-9C82-B7655AFF58E7}" destId="{FA75D6D9-D213-4E55-869B-F12D516B49BF}" srcOrd="4" destOrd="0" presId="urn:microsoft.com/office/officeart/2005/8/layout/list1"/>
    <dgm:cxn modelId="{38B83FF5-9B0C-44A8-93FC-30284AD76677}" type="presParOf" srcId="{FA75D6D9-D213-4E55-869B-F12D516B49BF}" destId="{7A741151-A9FD-42E3-9695-3BC6A4F54764}" srcOrd="0" destOrd="0" presId="urn:microsoft.com/office/officeart/2005/8/layout/list1"/>
    <dgm:cxn modelId="{3EF33BC3-4D9D-4350-9859-78E3CBB7C2D7}" type="presParOf" srcId="{FA75D6D9-D213-4E55-869B-F12D516B49BF}" destId="{4149C339-9FAF-4C8B-8C1B-5C7446403C3C}" srcOrd="1" destOrd="0" presId="urn:microsoft.com/office/officeart/2005/8/layout/list1"/>
    <dgm:cxn modelId="{F2451298-3B35-4C96-8013-80BEF88AB46B}" type="presParOf" srcId="{9BF378A7-7124-471D-9C82-B7655AFF58E7}" destId="{A11275ED-6DD7-44DD-8936-439682D4937A}" srcOrd="5" destOrd="0" presId="urn:microsoft.com/office/officeart/2005/8/layout/list1"/>
    <dgm:cxn modelId="{719AEAC0-60D5-442B-BAAC-F7093C339E85}" type="presParOf" srcId="{9BF378A7-7124-471D-9C82-B7655AFF58E7}" destId="{B29A48E6-00E1-4348-9CAE-90C3037196BE}" srcOrd="6" destOrd="0" presId="urn:microsoft.com/office/officeart/2005/8/layout/list1"/>
    <dgm:cxn modelId="{B3E38461-E826-4E44-9F71-C2BBFA335690}" type="presParOf" srcId="{9BF378A7-7124-471D-9C82-B7655AFF58E7}" destId="{96AFFDF8-C2B0-40AC-8D1C-5AB4AB499D58}" srcOrd="7" destOrd="0" presId="urn:microsoft.com/office/officeart/2005/8/layout/list1"/>
    <dgm:cxn modelId="{24D1A2C9-67CA-43E7-90F6-A233104F55D7}" type="presParOf" srcId="{9BF378A7-7124-471D-9C82-B7655AFF58E7}" destId="{D9A5415F-3531-4FC9-BEBE-CF5A85CE7FFB}" srcOrd="8" destOrd="0" presId="urn:microsoft.com/office/officeart/2005/8/layout/list1"/>
    <dgm:cxn modelId="{6855B760-A895-4F1F-9D1D-2F143A871E98}" type="presParOf" srcId="{D9A5415F-3531-4FC9-BEBE-CF5A85CE7FFB}" destId="{72F3DB85-E17F-4F62-ABD2-E3E4FD8D9300}" srcOrd="0" destOrd="0" presId="urn:microsoft.com/office/officeart/2005/8/layout/list1"/>
    <dgm:cxn modelId="{3174854F-994E-41B7-85CE-4EF98B3F95D5}" type="presParOf" srcId="{D9A5415F-3531-4FC9-BEBE-CF5A85CE7FFB}" destId="{3C81EC9F-C512-460B-AAB0-B1B59707FBEE}" srcOrd="1" destOrd="0" presId="urn:microsoft.com/office/officeart/2005/8/layout/list1"/>
    <dgm:cxn modelId="{1C734CAD-8675-4CA0-B444-3639C889AB52}" type="presParOf" srcId="{9BF378A7-7124-471D-9C82-B7655AFF58E7}" destId="{61C98F2A-FD0E-4DB3-B054-7E559CA01248}" srcOrd="9" destOrd="0" presId="urn:microsoft.com/office/officeart/2005/8/layout/list1"/>
    <dgm:cxn modelId="{CEAE9022-8973-4A26-B931-C95FC1941401}" type="presParOf" srcId="{9BF378A7-7124-471D-9C82-B7655AFF58E7}" destId="{66490307-3908-4B8B-93E4-FDC8EA47BD07}" srcOrd="10" destOrd="0" presId="urn:microsoft.com/office/officeart/2005/8/layout/list1"/>
    <dgm:cxn modelId="{5A4FE297-5C29-4876-B7B2-58CE77DB7748}" type="presParOf" srcId="{9BF378A7-7124-471D-9C82-B7655AFF58E7}" destId="{8DCFE400-3DBE-4C8E-8488-104A94A78154}" srcOrd="11" destOrd="0" presId="urn:microsoft.com/office/officeart/2005/8/layout/list1"/>
    <dgm:cxn modelId="{22265E11-B4C4-4692-9D3B-8F5B7D858B36}" type="presParOf" srcId="{9BF378A7-7124-471D-9C82-B7655AFF58E7}" destId="{E53CEDC0-93FE-4C3B-811E-95277E6D02A0}" srcOrd="12" destOrd="0" presId="urn:microsoft.com/office/officeart/2005/8/layout/list1"/>
    <dgm:cxn modelId="{E7DBF650-99F4-414B-A499-97E1A05F3118}" type="presParOf" srcId="{E53CEDC0-93FE-4C3B-811E-95277E6D02A0}" destId="{DD6AA057-87FC-4926-AAEE-29C9BE082C64}" srcOrd="0" destOrd="0" presId="urn:microsoft.com/office/officeart/2005/8/layout/list1"/>
    <dgm:cxn modelId="{4965B95B-DE44-467D-8F53-B3ABD13DF58D}" type="presParOf" srcId="{E53CEDC0-93FE-4C3B-811E-95277E6D02A0}" destId="{5737ABEF-01F9-4FE7-A025-4B93230FBFF5}" srcOrd="1" destOrd="0" presId="urn:microsoft.com/office/officeart/2005/8/layout/list1"/>
    <dgm:cxn modelId="{CDB78BED-6995-4BB4-8BCC-10EF1E28FD71}" type="presParOf" srcId="{9BF378A7-7124-471D-9C82-B7655AFF58E7}" destId="{334834F6-5282-489B-AC9F-B6BF50A098B6}" srcOrd="13" destOrd="0" presId="urn:microsoft.com/office/officeart/2005/8/layout/list1"/>
    <dgm:cxn modelId="{CA004B27-BAD7-4C5C-BDDE-88480A4CD6AF}" type="presParOf" srcId="{9BF378A7-7124-471D-9C82-B7655AFF58E7}" destId="{90888609-1A5F-4E1D-BF71-23390D2FE3CC}" srcOrd="14" destOrd="0" presId="urn:microsoft.com/office/officeart/2005/8/layout/list1"/>
    <dgm:cxn modelId="{7C4A54A9-4B1A-49F3-9E51-4C3006CDE39F}" type="presParOf" srcId="{9BF378A7-7124-471D-9C82-B7655AFF58E7}" destId="{7310D42A-56B4-494A-B7A6-4C4C02D1DBF0}" srcOrd="15" destOrd="0" presId="urn:microsoft.com/office/officeart/2005/8/layout/list1"/>
    <dgm:cxn modelId="{873990A8-1886-4213-86B8-676E0BBCB537}" type="presParOf" srcId="{9BF378A7-7124-471D-9C82-B7655AFF58E7}" destId="{3409C2C5-D17A-41E1-96CB-5FF470B3E61E}" srcOrd="16" destOrd="0" presId="urn:microsoft.com/office/officeart/2005/8/layout/list1"/>
    <dgm:cxn modelId="{B1AB6748-FADF-4782-9169-EB016BADE9A4}" type="presParOf" srcId="{3409C2C5-D17A-41E1-96CB-5FF470B3E61E}" destId="{4E9F1E0A-BFA4-46D9-98C0-4E9DA8BA5090}" srcOrd="0" destOrd="0" presId="urn:microsoft.com/office/officeart/2005/8/layout/list1"/>
    <dgm:cxn modelId="{85A293A7-D24C-417D-933B-7326005A1D83}" type="presParOf" srcId="{3409C2C5-D17A-41E1-96CB-5FF470B3E61E}" destId="{5D0F15FA-7CAB-43E6-A860-AEE8B9B3E2BE}" srcOrd="1" destOrd="0" presId="urn:microsoft.com/office/officeart/2005/8/layout/list1"/>
    <dgm:cxn modelId="{18866FE1-C493-493E-AF6E-31E5D8496B92}" type="presParOf" srcId="{9BF378A7-7124-471D-9C82-B7655AFF58E7}" destId="{17A20D4D-25C3-42E6-BFBB-6CD114D2E3A4}" srcOrd="17" destOrd="0" presId="urn:microsoft.com/office/officeart/2005/8/layout/list1"/>
    <dgm:cxn modelId="{9896BCC1-E189-45D1-89EC-E823A9E4DF84}" type="presParOf" srcId="{9BF378A7-7124-471D-9C82-B7655AFF58E7}" destId="{CB42E72E-03F8-4319-A24C-631AC78874FD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201F85-E9B9-4940-BC58-3AA7C2E14753}" type="doc">
      <dgm:prSet loTypeId="urn:microsoft.com/office/officeart/2005/8/layout/hProcess9" loCatId="process" qsTypeId="urn:microsoft.com/office/officeart/2005/8/quickstyle/simple2" qsCatId="simple" csTypeId="urn:microsoft.com/office/officeart/2005/8/colors/accent2_2" csCatId="accent2" phldr="1"/>
      <dgm:spPr/>
    </dgm:pt>
    <dgm:pt modelId="{4AE1DC50-3DAB-4890-8E47-D33DF7E0B3AB}">
      <dgm:prSet phldrT="[Текст]" custT="1"/>
      <dgm:spPr/>
      <dgm:t>
        <a:bodyPr/>
        <a:lstStyle/>
        <a:p>
          <a:r>
            <a:rPr lang="ru-RU" sz="2400" dirty="0" smtClean="0"/>
            <a:t>Факт 2021 г.</a:t>
          </a:r>
        </a:p>
        <a:p>
          <a:r>
            <a:rPr lang="ru-RU" sz="2800" b="1" u="none" dirty="0" smtClean="0"/>
            <a:t>1 432 807,9</a:t>
          </a:r>
        </a:p>
        <a:p>
          <a:endParaRPr lang="ru-RU" sz="2400" dirty="0"/>
        </a:p>
      </dgm:t>
    </dgm:pt>
    <dgm:pt modelId="{C15DE2FA-4C96-46F0-99E8-F5A5DBB7F4A6}" type="parTrans" cxnId="{8D58F262-BB57-4A29-822C-FFA22FED033F}">
      <dgm:prSet/>
      <dgm:spPr/>
      <dgm:t>
        <a:bodyPr/>
        <a:lstStyle/>
        <a:p>
          <a:endParaRPr lang="ru-RU"/>
        </a:p>
      </dgm:t>
    </dgm:pt>
    <dgm:pt modelId="{1EDE2ED4-6D8E-4C8A-9D48-10578F063E27}" type="sibTrans" cxnId="{8D58F262-BB57-4A29-822C-FFA22FED033F}">
      <dgm:prSet/>
      <dgm:spPr/>
      <dgm:t>
        <a:bodyPr/>
        <a:lstStyle/>
        <a:p>
          <a:endParaRPr lang="ru-RU"/>
        </a:p>
      </dgm:t>
    </dgm:pt>
    <dgm:pt modelId="{4355E6B6-E315-4F8A-87D1-976948C231A1}">
      <dgm:prSet phldrT="[Текст]" custT="1"/>
      <dgm:spPr/>
      <dgm:t>
        <a:bodyPr/>
        <a:lstStyle/>
        <a:p>
          <a:r>
            <a:rPr lang="ru-RU" sz="2400" dirty="0" smtClean="0"/>
            <a:t>План 2022 г.</a:t>
          </a:r>
        </a:p>
        <a:p>
          <a:r>
            <a:rPr lang="ru-RU" sz="2800" b="1" u="none" dirty="0" smtClean="0"/>
            <a:t>1 583 583,9</a:t>
          </a:r>
          <a:endParaRPr lang="ru-RU" sz="2800" b="1" u="none" dirty="0"/>
        </a:p>
      </dgm:t>
    </dgm:pt>
    <dgm:pt modelId="{3BC029C8-A976-4405-99CA-F7D75D32D320}" type="parTrans" cxnId="{97D797D9-4D3D-47D1-96FD-D0735E2DFEE3}">
      <dgm:prSet/>
      <dgm:spPr/>
      <dgm:t>
        <a:bodyPr/>
        <a:lstStyle/>
        <a:p>
          <a:endParaRPr lang="ru-RU"/>
        </a:p>
      </dgm:t>
    </dgm:pt>
    <dgm:pt modelId="{4FAF79C0-007E-48D7-9C6D-005151A18008}" type="sibTrans" cxnId="{97D797D9-4D3D-47D1-96FD-D0735E2DFEE3}">
      <dgm:prSet/>
      <dgm:spPr/>
      <dgm:t>
        <a:bodyPr/>
        <a:lstStyle/>
        <a:p>
          <a:endParaRPr lang="ru-RU"/>
        </a:p>
      </dgm:t>
    </dgm:pt>
    <dgm:pt modelId="{04AC6A9E-5E8E-4474-A88B-379951BFD36C}">
      <dgm:prSet phldrT="[Текст]" custT="1"/>
      <dgm:spPr/>
      <dgm:t>
        <a:bodyPr/>
        <a:lstStyle/>
        <a:p>
          <a:r>
            <a:rPr lang="ru-RU" sz="2400" dirty="0" smtClean="0"/>
            <a:t>Факт 2022 г.</a:t>
          </a:r>
        </a:p>
        <a:p>
          <a:r>
            <a:rPr lang="ru-RU" sz="2400" b="1" u="none" dirty="0" smtClean="0"/>
            <a:t>1 560 454,9</a:t>
          </a:r>
          <a:endParaRPr lang="ru-RU" sz="2400" b="1" u="none" dirty="0"/>
        </a:p>
      </dgm:t>
    </dgm:pt>
    <dgm:pt modelId="{2DE3E434-E868-4D9A-89AD-07749F5CDB6A}" type="parTrans" cxnId="{33E85C00-F5CE-4636-B4DE-AE4DAD56A3A2}">
      <dgm:prSet/>
      <dgm:spPr/>
      <dgm:t>
        <a:bodyPr/>
        <a:lstStyle/>
        <a:p>
          <a:endParaRPr lang="ru-RU"/>
        </a:p>
      </dgm:t>
    </dgm:pt>
    <dgm:pt modelId="{4DD88122-FB44-4F42-B2A8-0161301B1064}" type="sibTrans" cxnId="{33E85C00-F5CE-4636-B4DE-AE4DAD56A3A2}">
      <dgm:prSet/>
      <dgm:spPr/>
      <dgm:t>
        <a:bodyPr/>
        <a:lstStyle/>
        <a:p>
          <a:endParaRPr lang="ru-RU"/>
        </a:p>
      </dgm:t>
    </dgm:pt>
    <dgm:pt modelId="{3F3641BA-D7A6-4B8C-88DD-110517D414B1}" type="pres">
      <dgm:prSet presAssocID="{A4201F85-E9B9-4940-BC58-3AA7C2E14753}" presName="CompostProcess" presStyleCnt="0">
        <dgm:presLayoutVars>
          <dgm:dir/>
          <dgm:resizeHandles val="exact"/>
        </dgm:presLayoutVars>
      </dgm:prSet>
      <dgm:spPr/>
    </dgm:pt>
    <dgm:pt modelId="{9F65AE17-DA52-410B-840C-F6B29F9F41A4}" type="pres">
      <dgm:prSet presAssocID="{A4201F85-E9B9-4940-BC58-3AA7C2E14753}" presName="arrow" presStyleLbl="bgShp" presStyleIdx="0" presStyleCnt="1"/>
      <dgm:spPr/>
    </dgm:pt>
    <dgm:pt modelId="{51D14F0E-CC8D-4A08-A939-4039BCF707D9}" type="pres">
      <dgm:prSet presAssocID="{A4201F85-E9B9-4940-BC58-3AA7C2E14753}" presName="linearProcess" presStyleCnt="0"/>
      <dgm:spPr/>
    </dgm:pt>
    <dgm:pt modelId="{5C27819F-9A3E-425A-9775-A716DDDB46E3}" type="pres">
      <dgm:prSet presAssocID="{4AE1DC50-3DAB-4890-8E47-D33DF7E0B3A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E3F9F-3C00-44DC-A64E-7807BEF6F006}" type="pres">
      <dgm:prSet presAssocID="{1EDE2ED4-6D8E-4C8A-9D48-10578F063E27}" presName="sibTrans" presStyleCnt="0"/>
      <dgm:spPr/>
    </dgm:pt>
    <dgm:pt modelId="{C016A317-2E42-4DBD-A7E7-9D38A8ADFFC5}" type="pres">
      <dgm:prSet presAssocID="{4355E6B6-E315-4F8A-87D1-976948C231A1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7D717-D3F9-4B67-A756-38C5CD64E7C9}" type="pres">
      <dgm:prSet presAssocID="{4FAF79C0-007E-48D7-9C6D-005151A18008}" presName="sibTrans" presStyleCnt="0"/>
      <dgm:spPr/>
    </dgm:pt>
    <dgm:pt modelId="{01EBD370-50EE-4B08-BC1D-161744F60A52}" type="pres">
      <dgm:prSet presAssocID="{04AC6A9E-5E8E-4474-A88B-379951BFD36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092F7-2852-4539-9954-E6884FE435E0}" type="presOf" srcId="{4AE1DC50-3DAB-4890-8E47-D33DF7E0B3AB}" destId="{5C27819F-9A3E-425A-9775-A716DDDB46E3}" srcOrd="0" destOrd="0" presId="urn:microsoft.com/office/officeart/2005/8/layout/hProcess9"/>
    <dgm:cxn modelId="{2CE28BE5-FD66-4A28-9ED0-9699242F9847}" type="presOf" srcId="{04AC6A9E-5E8E-4474-A88B-379951BFD36C}" destId="{01EBD370-50EE-4B08-BC1D-161744F60A52}" srcOrd="0" destOrd="0" presId="urn:microsoft.com/office/officeart/2005/8/layout/hProcess9"/>
    <dgm:cxn modelId="{97D797D9-4D3D-47D1-96FD-D0735E2DFEE3}" srcId="{A4201F85-E9B9-4940-BC58-3AA7C2E14753}" destId="{4355E6B6-E315-4F8A-87D1-976948C231A1}" srcOrd="1" destOrd="0" parTransId="{3BC029C8-A976-4405-99CA-F7D75D32D320}" sibTransId="{4FAF79C0-007E-48D7-9C6D-005151A18008}"/>
    <dgm:cxn modelId="{0C9D5A08-61C9-4FE5-A349-86E9527CFD0F}" type="presOf" srcId="{4355E6B6-E315-4F8A-87D1-976948C231A1}" destId="{C016A317-2E42-4DBD-A7E7-9D38A8ADFFC5}" srcOrd="0" destOrd="0" presId="urn:microsoft.com/office/officeart/2005/8/layout/hProcess9"/>
    <dgm:cxn modelId="{33E85C00-F5CE-4636-B4DE-AE4DAD56A3A2}" srcId="{A4201F85-E9B9-4940-BC58-3AA7C2E14753}" destId="{04AC6A9E-5E8E-4474-A88B-379951BFD36C}" srcOrd="2" destOrd="0" parTransId="{2DE3E434-E868-4D9A-89AD-07749F5CDB6A}" sibTransId="{4DD88122-FB44-4F42-B2A8-0161301B1064}"/>
    <dgm:cxn modelId="{8D58F262-BB57-4A29-822C-FFA22FED033F}" srcId="{A4201F85-E9B9-4940-BC58-3AA7C2E14753}" destId="{4AE1DC50-3DAB-4890-8E47-D33DF7E0B3AB}" srcOrd="0" destOrd="0" parTransId="{C15DE2FA-4C96-46F0-99E8-F5A5DBB7F4A6}" sibTransId="{1EDE2ED4-6D8E-4C8A-9D48-10578F063E27}"/>
    <dgm:cxn modelId="{427937CE-00C9-4620-AB43-8B8E0BA90C54}" type="presOf" srcId="{A4201F85-E9B9-4940-BC58-3AA7C2E14753}" destId="{3F3641BA-D7A6-4B8C-88DD-110517D414B1}" srcOrd="0" destOrd="0" presId="urn:microsoft.com/office/officeart/2005/8/layout/hProcess9"/>
    <dgm:cxn modelId="{503B8029-27DF-4EC2-8460-89FDC14F6338}" type="presParOf" srcId="{3F3641BA-D7A6-4B8C-88DD-110517D414B1}" destId="{9F65AE17-DA52-410B-840C-F6B29F9F41A4}" srcOrd="0" destOrd="0" presId="urn:microsoft.com/office/officeart/2005/8/layout/hProcess9"/>
    <dgm:cxn modelId="{D46BBBB7-7263-442F-87FD-64D58F99383E}" type="presParOf" srcId="{3F3641BA-D7A6-4B8C-88DD-110517D414B1}" destId="{51D14F0E-CC8D-4A08-A939-4039BCF707D9}" srcOrd="1" destOrd="0" presId="urn:microsoft.com/office/officeart/2005/8/layout/hProcess9"/>
    <dgm:cxn modelId="{BDB58B93-910F-4EFC-A378-01B792F09E66}" type="presParOf" srcId="{51D14F0E-CC8D-4A08-A939-4039BCF707D9}" destId="{5C27819F-9A3E-425A-9775-A716DDDB46E3}" srcOrd="0" destOrd="0" presId="urn:microsoft.com/office/officeart/2005/8/layout/hProcess9"/>
    <dgm:cxn modelId="{EF3F53D5-E2BA-440E-9928-A666843F12C6}" type="presParOf" srcId="{51D14F0E-CC8D-4A08-A939-4039BCF707D9}" destId="{AA5E3F9F-3C00-44DC-A64E-7807BEF6F006}" srcOrd="1" destOrd="0" presId="urn:microsoft.com/office/officeart/2005/8/layout/hProcess9"/>
    <dgm:cxn modelId="{46BBAA69-75AB-4569-99A7-1265AB2C2456}" type="presParOf" srcId="{51D14F0E-CC8D-4A08-A939-4039BCF707D9}" destId="{C016A317-2E42-4DBD-A7E7-9D38A8ADFFC5}" srcOrd="2" destOrd="0" presId="urn:microsoft.com/office/officeart/2005/8/layout/hProcess9"/>
    <dgm:cxn modelId="{37B6F28F-A358-474E-BCEF-2AA397EBC7DA}" type="presParOf" srcId="{51D14F0E-CC8D-4A08-A939-4039BCF707D9}" destId="{6B87D717-D3F9-4B67-A756-38C5CD64E7C9}" srcOrd="3" destOrd="0" presId="urn:microsoft.com/office/officeart/2005/8/layout/hProcess9"/>
    <dgm:cxn modelId="{176F9A30-0777-4FB6-B8B2-6D9D0EC5FC09}" type="presParOf" srcId="{51D14F0E-CC8D-4A08-A939-4039BCF707D9}" destId="{01EBD370-50EE-4B08-BC1D-161744F60A5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75A79C-ED54-4A32-A9E5-DAA8E31FB07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BBD3A635-F2D6-4631-88C3-35348929A3BD}">
      <dgm:prSet phldrT="[Текст]"/>
      <dgm:spPr/>
      <dgm:t>
        <a:bodyPr/>
        <a:lstStyle/>
        <a:p>
          <a:r>
            <a:rPr lang="ru-RU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Рост 127 647,0 (8,9%)</a:t>
          </a:r>
          <a:endParaRPr lang="ru-RU" b="1" i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D6DB9923-DC5F-4112-8DF3-5008B55F831D}" type="parTrans" cxnId="{AA2A7811-4176-4047-B31D-F1365CD20E3F}">
      <dgm:prSet/>
      <dgm:spPr/>
      <dgm:t>
        <a:bodyPr/>
        <a:lstStyle/>
        <a:p>
          <a:endParaRPr lang="ru-RU"/>
        </a:p>
      </dgm:t>
    </dgm:pt>
    <dgm:pt modelId="{DD32E745-6715-433B-9A1C-476789D01860}" type="sibTrans" cxnId="{AA2A7811-4176-4047-B31D-F1365CD20E3F}">
      <dgm:prSet/>
      <dgm:spPr/>
      <dgm:t>
        <a:bodyPr/>
        <a:lstStyle/>
        <a:p>
          <a:endParaRPr lang="ru-RU"/>
        </a:p>
      </dgm:t>
    </dgm:pt>
    <dgm:pt modelId="{4BAFECEB-6F45-4B23-AADC-BED9587D43EF}" type="pres">
      <dgm:prSet presAssocID="{D075A79C-ED54-4A32-A9E5-DAA8E31FB073}" presName="arrowDiagram" presStyleCnt="0">
        <dgm:presLayoutVars>
          <dgm:chMax val="5"/>
          <dgm:dir/>
          <dgm:resizeHandles val="exact"/>
        </dgm:presLayoutVars>
      </dgm:prSet>
      <dgm:spPr/>
    </dgm:pt>
    <dgm:pt modelId="{3A269532-C69C-43A2-B61C-3F4EBDE5DC86}" type="pres">
      <dgm:prSet presAssocID="{D075A79C-ED54-4A32-A9E5-DAA8E31FB073}" presName="arrow" presStyleLbl="bgShp" presStyleIdx="0" presStyleCnt="1" custScaleX="271580" custLinFactNeighborX="6741" custLinFactNeighborY="2293"/>
      <dgm:spPr>
        <a:solidFill>
          <a:schemeClr val="accent1">
            <a:lumMod val="60000"/>
            <a:lumOff val="40000"/>
          </a:schemeClr>
        </a:solidFill>
      </dgm:spPr>
    </dgm:pt>
    <dgm:pt modelId="{E811D735-0EAD-4F97-9663-0A0AAF256789}" type="pres">
      <dgm:prSet presAssocID="{D075A79C-ED54-4A32-A9E5-DAA8E31FB073}" presName="arrowDiagram1" presStyleCnt="0">
        <dgm:presLayoutVars>
          <dgm:bulletEnabled val="1"/>
        </dgm:presLayoutVars>
      </dgm:prSet>
      <dgm:spPr/>
    </dgm:pt>
    <dgm:pt modelId="{9A8E811D-0DC6-4050-9998-20190B9AD3A6}" type="pres">
      <dgm:prSet presAssocID="{BBD3A635-F2D6-4631-88C3-35348929A3BD}" presName="bullet1" presStyleLbl="node1" presStyleIdx="0" presStyleCnt="1"/>
      <dgm:spPr/>
    </dgm:pt>
    <dgm:pt modelId="{5E9878E4-7EDA-4CD6-A279-655ADDD7DE7F}" type="pres">
      <dgm:prSet presAssocID="{BBD3A635-F2D6-4631-88C3-35348929A3BD}" presName="textBox1" presStyleLbl="revTx" presStyleIdx="0" presStyleCnt="1" custScaleX="245118" custScaleY="55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2A7811-4176-4047-B31D-F1365CD20E3F}" srcId="{D075A79C-ED54-4A32-A9E5-DAA8E31FB073}" destId="{BBD3A635-F2D6-4631-88C3-35348929A3BD}" srcOrd="0" destOrd="0" parTransId="{D6DB9923-DC5F-4112-8DF3-5008B55F831D}" sibTransId="{DD32E745-6715-433B-9A1C-476789D01860}"/>
    <dgm:cxn modelId="{F3E2A156-6957-414E-8265-CBD9E1FA6BF3}" type="presOf" srcId="{D075A79C-ED54-4A32-A9E5-DAA8E31FB073}" destId="{4BAFECEB-6F45-4B23-AADC-BED9587D43EF}" srcOrd="0" destOrd="0" presId="urn:microsoft.com/office/officeart/2005/8/layout/arrow2"/>
    <dgm:cxn modelId="{487D1C4C-1313-433D-9858-5A6C0A19405B}" type="presOf" srcId="{BBD3A635-F2D6-4631-88C3-35348929A3BD}" destId="{5E9878E4-7EDA-4CD6-A279-655ADDD7DE7F}" srcOrd="0" destOrd="0" presId="urn:microsoft.com/office/officeart/2005/8/layout/arrow2"/>
    <dgm:cxn modelId="{D6211D35-8706-4D15-8FFC-72D892F82169}" type="presParOf" srcId="{4BAFECEB-6F45-4B23-AADC-BED9587D43EF}" destId="{3A269532-C69C-43A2-B61C-3F4EBDE5DC86}" srcOrd="0" destOrd="0" presId="urn:microsoft.com/office/officeart/2005/8/layout/arrow2"/>
    <dgm:cxn modelId="{FA9732F5-E6CE-4239-8BDF-B9A7DD40C184}" type="presParOf" srcId="{4BAFECEB-6F45-4B23-AADC-BED9587D43EF}" destId="{E811D735-0EAD-4F97-9663-0A0AAF256789}" srcOrd="1" destOrd="0" presId="urn:microsoft.com/office/officeart/2005/8/layout/arrow2"/>
    <dgm:cxn modelId="{9CD27342-3026-49A8-BB70-27907C7B0AFA}" type="presParOf" srcId="{E811D735-0EAD-4F97-9663-0A0AAF256789}" destId="{9A8E811D-0DC6-4050-9998-20190B9AD3A6}" srcOrd="0" destOrd="0" presId="urn:microsoft.com/office/officeart/2005/8/layout/arrow2"/>
    <dgm:cxn modelId="{869EC21C-A556-4664-9BD1-CA7983588A4D}" type="presParOf" srcId="{E811D735-0EAD-4F97-9663-0A0AAF256789}" destId="{5E9878E4-7EDA-4CD6-A279-655ADDD7DE7F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284483-E472-4322-A838-ECE9CEE092F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2AC86F-BA95-4BFF-805C-283F87061B33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 73 545,5</a:t>
          </a:r>
        </a:p>
        <a:p>
          <a:r>
            <a:rPr lang="ru-RU" dirty="0" smtClean="0"/>
            <a:t>Федеральный бюджет – 52 368,7</a:t>
          </a:r>
        </a:p>
        <a:p>
          <a:r>
            <a:rPr lang="ru-RU" dirty="0" smtClean="0"/>
            <a:t>Краевой бюджет – 15 667,2</a:t>
          </a:r>
          <a:endParaRPr lang="ru-RU" dirty="0"/>
        </a:p>
      </dgm:t>
    </dgm:pt>
    <dgm:pt modelId="{C660FE4B-F8D6-4976-B83D-7269DFD933E3}" type="parTrans" cxnId="{896486B2-ADBD-480B-9840-A13250038DA9}">
      <dgm:prSet/>
      <dgm:spPr/>
      <dgm:t>
        <a:bodyPr/>
        <a:lstStyle/>
        <a:p>
          <a:endParaRPr lang="ru-RU"/>
        </a:p>
      </dgm:t>
    </dgm:pt>
    <dgm:pt modelId="{3FC98C7A-E90A-4E30-905E-CA21B6B2BB88}" type="sibTrans" cxnId="{896486B2-ADBD-480B-9840-A13250038DA9}">
      <dgm:prSet/>
      <dgm:spPr/>
      <dgm:t>
        <a:bodyPr/>
        <a:lstStyle/>
        <a:p>
          <a:endParaRPr lang="ru-RU"/>
        </a:p>
      </dgm:t>
    </dgm:pt>
    <dgm:pt modelId="{2050D90A-B388-4F97-BD1E-F3A4A1E50859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Коммунальное хозяйство – 13 738,2</a:t>
          </a:r>
        </a:p>
      </dgm:t>
    </dgm:pt>
    <dgm:pt modelId="{32FE1600-1484-4C35-BFB3-ADF689B5A22A}" type="parTrans" cxnId="{2CE4C62B-40FF-4B3A-97DF-2A99E36AAE6C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BE6D15BC-32D2-4EE0-8D87-163563835384}" type="sibTrans" cxnId="{2CE4C62B-40FF-4B3A-97DF-2A99E36AAE6C}">
      <dgm:prSet/>
      <dgm:spPr/>
      <dgm:t>
        <a:bodyPr/>
        <a:lstStyle/>
        <a:p>
          <a:endParaRPr lang="ru-RU"/>
        </a:p>
      </dgm:t>
    </dgm:pt>
    <dgm:pt modelId="{338035BB-71F3-420D-8031-978832DED558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Благоустройство 55 797,7</a:t>
          </a:r>
          <a:endParaRPr lang="ru-RU" dirty="0"/>
        </a:p>
      </dgm:t>
    </dgm:pt>
    <dgm:pt modelId="{DDE3C7F7-F77F-44CB-B638-BE9F69B08863}" type="parTrans" cxnId="{4D73A77D-07B9-4A17-8EE6-F2C41D4E582B}">
      <dgm:prSet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FBC0E422-7A25-4256-9612-5AD96ACD5F9D}" type="sibTrans" cxnId="{4D73A77D-07B9-4A17-8EE6-F2C41D4E582B}">
      <dgm:prSet/>
      <dgm:spPr/>
      <dgm:t>
        <a:bodyPr/>
        <a:lstStyle/>
        <a:p>
          <a:endParaRPr lang="ru-RU"/>
        </a:p>
      </dgm:t>
    </dgm:pt>
    <dgm:pt modelId="{326E8E7F-9733-4CF8-8A4C-DC4143CDA57E}">
      <dgm:prSet phldrT="[Текст]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dirty="0" smtClean="0"/>
            <a:t>Другие вопросы в области жилищно-коммунального хозяйства 4 009,6</a:t>
          </a:r>
          <a:endParaRPr lang="ru-RU" dirty="0"/>
        </a:p>
      </dgm:t>
    </dgm:pt>
    <dgm:pt modelId="{57ED27C8-1DC9-4AC8-9C9F-975269A5DDCF}" type="parTrans" cxnId="{93E4E44C-6479-40EE-9B96-53789090D84F}">
      <dgm:prSet/>
      <dgm:spPr/>
      <dgm:t>
        <a:bodyPr/>
        <a:lstStyle/>
        <a:p>
          <a:endParaRPr lang="ru-RU"/>
        </a:p>
      </dgm:t>
    </dgm:pt>
    <dgm:pt modelId="{5851ACBB-3C80-42F0-A558-EE8475E721F0}" type="sibTrans" cxnId="{93E4E44C-6479-40EE-9B96-53789090D84F}">
      <dgm:prSet/>
      <dgm:spPr/>
      <dgm:t>
        <a:bodyPr/>
        <a:lstStyle/>
        <a:p>
          <a:endParaRPr lang="ru-RU"/>
        </a:p>
      </dgm:t>
    </dgm:pt>
    <dgm:pt modelId="{BD02E2C9-8A7A-422B-AF6C-97AE272E695C}" type="pres">
      <dgm:prSet presAssocID="{13284483-E472-4322-A838-ECE9CEE092F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454001-2F83-4455-B056-C0673492ED05}" type="pres">
      <dgm:prSet presAssocID="{BB2AC86F-BA95-4BFF-805C-283F87061B33}" presName="centerShape" presStyleLbl="node0" presStyleIdx="0" presStyleCnt="1" custScaleX="112593" custScaleY="111964"/>
      <dgm:spPr/>
      <dgm:t>
        <a:bodyPr/>
        <a:lstStyle/>
        <a:p>
          <a:endParaRPr lang="ru-RU"/>
        </a:p>
      </dgm:t>
    </dgm:pt>
    <dgm:pt modelId="{6F121D89-B3A1-44CB-82F4-04F29BE38FFD}" type="pres">
      <dgm:prSet presAssocID="{32FE1600-1484-4C35-BFB3-ADF689B5A22A}" presName="parTrans" presStyleLbl="bgSibTrans2D1" presStyleIdx="0" presStyleCnt="3" custScaleX="118149"/>
      <dgm:spPr/>
      <dgm:t>
        <a:bodyPr/>
        <a:lstStyle/>
        <a:p>
          <a:endParaRPr lang="ru-RU"/>
        </a:p>
      </dgm:t>
    </dgm:pt>
    <dgm:pt modelId="{3B627CB7-7BA5-426E-92F0-67A0A7367452}" type="pres">
      <dgm:prSet presAssocID="{2050D90A-B388-4F97-BD1E-F3A4A1E5085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29329-2A78-4CC9-A1C5-69C1A0642D8F}" type="pres">
      <dgm:prSet presAssocID="{DDE3C7F7-F77F-44CB-B638-BE9F69B08863}" presName="parTrans" presStyleLbl="bgSibTrans2D1" presStyleIdx="1" presStyleCnt="3" custScaleX="118149"/>
      <dgm:spPr/>
      <dgm:t>
        <a:bodyPr/>
        <a:lstStyle/>
        <a:p>
          <a:endParaRPr lang="ru-RU"/>
        </a:p>
      </dgm:t>
    </dgm:pt>
    <dgm:pt modelId="{993ECF68-5C8B-40CC-94D1-DD005F83AB8A}" type="pres">
      <dgm:prSet presAssocID="{338035BB-71F3-420D-8031-978832DED55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CA09F-A443-4FDD-9372-E0ED90A8FEF4}" type="pres">
      <dgm:prSet presAssocID="{57ED27C8-1DC9-4AC8-9C9F-975269A5DDCF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89E19453-CB25-43BE-BEA1-8A698AE1760C}" type="pres">
      <dgm:prSet presAssocID="{326E8E7F-9733-4CF8-8A4C-DC4143CDA57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7D2DBB-F12B-4D27-A0EE-AB9FEF7CE9DB}" type="presOf" srcId="{57ED27C8-1DC9-4AC8-9C9F-975269A5DDCF}" destId="{2B7CA09F-A443-4FDD-9372-E0ED90A8FEF4}" srcOrd="0" destOrd="0" presId="urn:microsoft.com/office/officeart/2005/8/layout/radial4"/>
    <dgm:cxn modelId="{9B039AB6-D916-4CED-9AD3-FF6E586EAA03}" type="presOf" srcId="{13284483-E472-4322-A838-ECE9CEE092FD}" destId="{BD02E2C9-8A7A-422B-AF6C-97AE272E695C}" srcOrd="0" destOrd="0" presId="urn:microsoft.com/office/officeart/2005/8/layout/radial4"/>
    <dgm:cxn modelId="{896486B2-ADBD-480B-9840-A13250038DA9}" srcId="{13284483-E472-4322-A838-ECE9CEE092FD}" destId="{BB2AC86F-BA95-4BFF-805C-283F87061B33}" srcOrd="0" destOrd="0" parTransId="{C660FE4B-F8D6-4976-B83D-7269DFD933E3}" sibTransId="{3FC98C7A-E90A-4E30-905E-CA21B6B2BB88}"/>
    <dgm:cxn modelId="{C5CF5FAE-39FD-4FE5-9D76-3BCB35738E7A}" type="presOf" srcId="{2050D90A-B388-4F97-BD1E-F3A4A1E50859}" destId="{3B627CB7-7BA5-426E-92F0-67A0A7367452}" srcOrd="0" destOrd="0" presId="urn:microsoft.com/office/officeart/2005/8/layout/radial4"/>
    <dgm:cxn modelId="{90C9B657-A999-4C02-A65A-FDBCF821841D}" type="presOf" srcId="{326E8E7F-9733-4CF8-8A4C-DC4143CDA57E}" destId="{89E19453-CB25-43BE-BEA1-8A698AE1760C}" srcOrd="0" destOrd="0" presId="urn:microsoft.com/office/officeart/2005/8/layout/radial4"/>
    <dgm:cxn modelId="{9EBD3EC9-6A54-41FE-B6DD-DD622EF577B0}" type="presOf" srcId="{BB2AC86F-BA95-4BFF-805C-283F87061B33}" destId="{08454001-2F83-4455-B056-C0673492ED05}" srcOrd="0" destOrd="0" presId="urn:microsoft.com/office/officeart/2005/8/layout/radial4"/>
    <dgm:cxn modelId="{E0CB4222-4287-49D8-80BA-5D55F6DEAAC6}" type="presOf" srcId="{338035BB-71F3-420D-8031-978832DED558}" destId="{993ECF68-5C8B-40CC-94D1-DD005F83AB8A}" srcOrd="0" destOrd="0" presId="urn:microsoft.com/office/officeart/2005/8/layout/radial4"/>
    <dgm:cxn modelId="{09BFBA72-8AD5-42D0-B108-358DB47794BD}" type="presOf" srcId="{32FE1600-1484-4C35-BFB3-ADF689B5A22A}" destId="{6F121D89-B3A1-44CB-82F4-04F29BE38FFD}" srcOrd="0" destOrd="0" presId="urn:microsoft.com/office/officeart/2005/8/layout/radial4"/>
    <dgm:cxn modelId="{2CE4C62B-40FF-4B3A-97DF-2A99E36AAE6C}" srcId="{BB2AC86F-BA95-4BFF-805C-283F87061B33}" destId="{2050D90A-B388-4F97-BD1E-F3A4A1E50859}" srcOrd="0" destOrd="0" parTransId="{32FE1600-1484-4C35-BFB3-ADF689B5A22A}" sibTransId="{BE6D15BC-32D2-4EE0-8D87-163563835384}"/>
    <dgm:cxn modelId="{4D73A77D-07B9-4A17-8EE6-F2C41D4E582B}" srcId="{BB2AC86F-BA95-4BFF-805C-283F87061B33}" destId="{338035BB-71F3-420D-8031-978832DED558}" srcOrd="1" destOrd="0" parTransId="{DDE3C7F7-F77F-44CB-B638-BE9F69B08863}" sibTransId="{FBC0E422-7A25-4256-9612-5AD96ACD5F9D}"/>
    <dgm:cxn modelId="{93E4E44C-6479-40EE-9B96-53789090D84F}" srcId="{BB2AC86F-BA95-4BFF-805C-283F87061B33}" destId="{326E8E7F-9733-4CF8-8A4C-DC4143CDA57E}" srcOrd="2" destOrd="0" parTransId="{57ED27C8-1DC9-4AC8-9C9F-975269A5DDCF}" sibTransId="{5851ACBB-3C80-42F0-A558-EE8475E721F0}"/>
    <dgm:cxn modelId="{ED1E068D-3D17-478B-AB4A-76882EE1264F}" type="presOf" srcId="{DDE3C7F7-F77F-44CB-B638-BE9F69B08863}" destId="{17829329-2A78-4CC9-A1C5-69C1A0642D8F}" srcOrd="0" destOrd="0" presId="urn:microsoft.com/office/officeart/2005/8/layout/radial4"/>
    <dgm:cxn modelId="{D7098226-334F-4D0F-8F41-F027DB6143D9}" type="presParOf" srcId="{BD02E2C9-8A7A-422B-AF6C-97AE272E695C}" destId="{08454001-2F83-4455-B056-C0673492ED05}" srcOrd="0" destOrd="0" presId="urn:microsoft.com/office/officeart/2005/8/layout/radial4"/>
    <dgm:cxn modelId="{6986A1D0-A7D2-4E47-8678-7B7C69F9E18F}" type="presParOf" srcId="{BD02E2C9-8A7A-422B-AF6C-97AE272E695C}" destId="{6F121D89-B3A1-44CB-82F4-04F29BE38FFD}" srcOrd="1" destOrd="0" presId="urn:microsoft.com/office/officeart/2005/8/layout/radial4"/>
    <dgm:cxn modelId="{520E9726-F467-4BC9-8A1E-31818CB1E1E3}" type="presParOf" srcId="{BD02E2C9-8A7A-422B-AF6C-97AE272E695C}" destId="{3B627CB7-7BA5-426E-92F0-67A0A7367452}" srcOrd="2" destOrd="0" presId="urn:microsoft.com/office/officeart/2005/8/layout/radial4"/>
    <dgm:cxn modelId="{36D69FF9-1497-41F9-AD86-CE36F49587E5}" type="presParOf" srcId="{BD02E2C9-8A7A-422B-AF6C-97AE272E695C}" destId="{17829329-2A78-4CC9-A1C5-69C1A0642D8F}" srcOrd="3" destOrd="0" presId="urn:microsoft.com/office/officeart/2005/8/layout/radial4"/>
    <dgm:cxn modelId="{395E4A1E-10DE-4B0A-B28B-38935BAE82C4}" type="presParOf" srcId="{BD02E2C9-8A7A-422B-AF6C-97AE272E695C}" destId="{993ECF68-5C8B-40CC-94D1-DD005F83AB8A}" srcOrd="4" destOrd="0" presId="urn:microsoft.com/office/officeart/2005/8/layout/radial4"/>
    <dgm:cxn modelId="{9ACF61ED-552A-4687-BD0A-B9C407A162BB}" type="presParOf" srcId="{BD02E2C9-8A7A-422B-AF6C-97AE272E695C}" destId="{2B7CA09F-A443-4FDD-9372-E0ED90A8FEF4}" srcOrd="5" destOrd="0" presId="urn:microsoft.com/office/officeart/2005/8/layout/radial4"/>
    <dgm:cxn modelId="{A4639A8F-59F2-4DEA-9E0E-67585FAC41B7}" type="presParOf" srcId="{BD02E2C9-8A7A-422B-AF6C-97AE272E695C}" destId="{89E19453-CB25-43BE-BEA1-8A698AE1760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D3B2EC-12DC-4C81-A6A3-66AB0F49701B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5CA280-BD40-44E4-8473-11602D9FECA2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800" b="1" i="1" dirty="0" smtClean="0">
              <a:solidFill>
                <a:schemeClr val="tx1"/>
              </a:solidFill>
            </a:rPr>
            <a:t>Дополнительное образование в области образования</a:t>
          </a:r>
          <a:endParaRPr lang="ru-RU" sz="2800" b="1" i="1" dirty="0">
            <a:solidFill>
              <a:schemeClr val="tx1"/>
            </a:solidFill>
          </a:endParaRPr>
        </a:p>
      </dgm:t>
    </dgm:pt>
    <dgm:pt modelId="{57C8A743-D75A-4E0E-BD94-B3D73C72DAB2}" type="parTrans" cxnId="{B16E3256-A976-49E8-83FE-61A61140DD3A}">
      <dgm:prSet/>
      <dgm:spPr/>
      <dgm:t>
        <a:bodyPr/>
        <a:lstStyle/>
        <a:p>
          <a:endParaRPr lang="ru-RU" b="1"/>
        </a:p>
      </dgm:t>
    </dgm:pt>
    <dgm:pt modelId="{BF896552-A1A7-459D-BF69-6F922C80AA81}" type="sibTrans" cxnId="{B16E3256-A976-49E8-83FE-61A61140DD3A}">
      <dgm:prSet/>
      <dgm:spPr/>
      <dgm:t>
        <a:bodyPr/>
        <a:lstStyle/>
        <a:p>
          <a:endParaRPr lang="ru-RU" b="1"/>
        </a:p>
      </dgm:t>
    </dgm:pt>
    <dgm:pt modelId="{01301A5E-E226-4AD4-978F-6EA543CA9677}">
      <dgm:prSet phldrT="[Текст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0" i="0" u="none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Установленный целевой показатель по заработной плате </a:t>
          </a:r>
          <a:r>
            <a:rPr lang="ru-RU" b="0" i="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40556,0</a:t>
          </a:r>
          <a:endParaRPr lang="ru-RU" b="0" u="sng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A0635F-1EC2-4B03-AFDD-A7825D596295}" type="parTrans" cxnId="{96AA7123-BD86-469B-B00F-ABD9043776BC}">
      <dgm:prSet/>
      <dgm:spPr/>
      <dgm:t>
        <a:bodyPr/>
        <a:lstStyle/>
        <a:p>
          <a:endParaRPr lang="ru-RU" b="1"/>
        </a:p>
      </dgm:t>
    </dgm:pt>
    <dgm:pt modelId="{87D1C33E-83E1-47C8-A385-B9FCC8B0099E}" type="sibTrans" cxnId="{96AA7123-BD86-469B-B00F-ABD9043776BC}">
      <dgm:prSet/>
      <dgm:spPr/>
      <dgm:t>
        <a:bodyPr/>
        <a:lstStyle/>
        <a:p>
          <a:endParaRPr lang="ru-RU" b="1"/>
        </a:p>
      </dgm:t>
    </dgm:pt>
    <dgm:pt modelId="{59056CE6-C213-41AD-9868-E82C1739E354}">
      <dgm:prSet phldrT="[Текст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0" i="0" u="none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Фактически достигнутый </a:t>
          </a:r>
          <a:r>
            <a:rPr lang="ru-RU" b="0" i="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31028,4</a:t>
          </a:r>
          <a:endParaRPr lang="ru-RU" b="0" u="sng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CEDB3B-30BA-4A24-A45B-0E94FE08A8A1}" type="parTrans" cxnId="{F1D19D5C-3DEE-49AC-ADE9-8F3A1D2289CE}">
      <dgm:prSet/>
      <dgm:spPr/>
      <dgm:t>
        <a:bodyPr/>
        <a:lstStyle/>
        <a:p>
          <a:endParaRPr lang="ru-RU" b="1"/>
        </a:p>
      </dgm:t>
    </dgm:pt>
    <dgm:pt modelId="{2C503644-D703-435C-B7F0-C386B4C0AD8F}" type="sibTrans" cxnId="{F1D19D5C-3DEE-49AC-ADE9-8F3A1D2289CE}">
      <dgm:prSet/>
      <dgm:spPr/>
      <dgm:t>
        <a:bodyPr/>
        <a:lstStyle/>
        <a:p>
          <a:endParaRPr lang="ru-RU" b="1"/>
        </a:p>
      </dgm:t>
    </dgm:pt>
    <dgm:pt modelId="{C98B371F-FA6C-4D4D-AB62-84605FF35229}">
      <dgm:prSet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ru-RU" sz="4400" b="1" i="1" u="none" dirty="0" smtClean="0">
              <a:solidFill>
                <a:schemeClr val="tx1"/>
              </a:solidFill>
            </a:rPr>
            <a:t>Культура</a:t>
          </a:r>
          <a:endParaRPr lang="ru-RU" sz="4400" b="1" i="1" dirty="0">
            <a:solidFill>
              <a:schemeClr val="tx1"/>
            </a:solidFill>
          </a:endParaRPr>
        </a:p>
      </dgm:t>
    </dgm:pt>
    <dgm:pt modelId="{6FE026FC-CDFC-4FC9-8CBD-4F96657A8E32}" type="parTrans" cxnId="{875C6779-EBAB-4C77-B8E7-95623148E37C}">
      <dgm:prSet/>
      <dgm:spPr/>
      <dgm:t>
        <a:bodyPr/>
        <a:lstStyle/>
        <a:p>
          <a:endParaRPr lang="ru-RU" b="1"/>
        </a:p>
      </dgm:t>
    </dgm:pt>
    <dgm:pt modelId="{E2407795-FC44-4822-92FC-7684BFFC22C4}" type="sibTrans" cxnId="{875C6779-EBAB-4C77-B8E7-95623148E37C}">
      <dgm:prSet/>
      <dgm:spPr/>
      <dgm:t>
        <a:bodyPr/>
        <a:lstStyle/>
        <a:p>
          <a:endParaRPr lang="ru-RU" b="1"/>
        </a:p>
      </dgm:t>
    </dgm:pt>
    <dgm:pt modelId="{40452D89-D2E1-485F-899B-3D340BD08711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0" i="0" u="none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Установленный целевой показатель по заработной плате </a:t>
          </a:r>
          <a:r>
            <a:rPr lang="ru-RU" b="0" i="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29792</a:t>
          </a:r>
          <a:endParaRPr lang="ru-RU" b="0" u="sng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7B4FE2-D745-49B2-BD90-1C06C4B70C17}" type="parTrans" cxnId="{92EC2D66-3E73-4506-8A17-9B60F2AF208B}">
      <dgm:prSet/>
      <dgm:spPr/>
      <dgm:t>
        <a:bodyPr/>
        <a:lstStyle/>
        <a:p>
          <a:endParaRPr lang="ru-RU" b="1"/>
        </a:p>
      </dgm:t>
    </dgm:pt>
    <dgm:pt modelId="{BBB68DEA-B17B-429D-98DB-C0E81307094E}" type="sibTrans" cxnId="{92EC2D66-3E73-4506-8A17-9B60F2AF208B}">
      <dgm:prSet/>
      <dgm:spPr/>
      <dgm:t>
        <a:bodyPr/>
        <a:lstStyle/>
        <a:p>
          <a:endParaRPr lang="ru-RU" b="1"/>
        </a:p>
      </dgm:t>
    </dgm:pt>
    <dgm:pt modelId="{5E40A984-7F7C-4E8D-80C4-0A8E21B29CC6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0" i="0" u="none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Фактически достигнутый </a:t>
          </a:r>
          <a:r>
            <a:rPr lang="ru-RU" b="0" i="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29658,8</a:t>
          </a:r>
          <a:endParaRPr lang="ru-RU" b="0" u="sng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0802B9-18D9-4FE8-872D-1E2D09464A51}" type="parTrans" cxnId="{B8FFE782-EA88-466A-9D6D-961F432CC67D}">
      <dgm:prSet/>
      <dgm:spPr/>
      <dgm:t>
        <a:bodyPr/>
        <a:lstStyle/>
        <a:p>
          <a:endParaRPr lang="ru-RU" b="1"/>
        </a:p>
      </dgm:t>
    </dgm:pt>
    <dgm:pt modelId="{FD34BC44-4C5E-47C2-93B8-B4B5465748C7}" type="sibTrans" cxnId="{B8FFE782-EA88-466A-9D6D-961F432CC67D}">
      <dgm:prSet/>
      <dgm:spPr/>
      <dgm:t>
        <a:bodyPr/>
        <a:lstStyle/>
        <a:p>
          <a:endParaRPr lang="ru-RU" b="1"/>
        </a:p>
      </dgm:t>
    </dgm:pt>
    <dgm:pt modelId="{54BE2703-E476-457B-8D64-FB204F644BED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1" i="1" u="none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Дополнительное образование в области культуры</a:t>
          </a:r>
          <a:endParaRPr lang="ru-RU" b="1" i="1" u="none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4798F1-2ADA-4CBE-89E6-42C7796E9CE5}" type="parTrans" cxnId="{56AD9ECA-3A40-402B-900D-CB7CD0F663B8}">
      <dgm:prSet/>
      <dgm:spPr/>
    </dgm:pt>
    <dgm:pt modelId="{75BEC180-BFC3-4CCD-A7A4-EE61D2941AD7}" type="sibTrans" cxnId="{56AD9ECA-3A40-402B-900D-CB7CD0F663B8}">
      <dgm:prSet/>
      <dgm:spPr/>
    </dgm:pt>
    <dgm:pt modelId="{708B5FA2-7BD1-4EFC-AA5F-0DF504F79084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Установленный целевой показатель по заработной плате 35209</a:t>
          </a:r>
          <a:endParaRPr lang="ru-RU" b="0" u="sng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57211B-8AAC-4919-9162-D6D9C9B9DF4C}" type="parTrans" cxnId="{5B2FD352-DFE9-4116-8019-E52119C0FFA0}">
      <dgm:prSet/>
      <dgm:spPr/>
    </dgm:pt>
    <dgm:pt modelId="{C4AC15D1-5BCE-400F-9205-51FDF65666CC}" type="sibTrans" cxnId="{5B2FD352-DFE9-4116-8019-E52119C0FFA0}">
      <dgm:prSet/>
      <dgm:spPr/>
    </dgm:pt>
    <dgm:pt modelId="{03A4C598-2811-4091-BAB5-A884BC86869F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b="0" u="sng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Фактически достигнутый 36886,11</a:t>
          </a:r>
          <a:endParaRPr lang="ru-RU" b="0" u="sng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9C70511-C628-4264-AC5F-3D1AC0560B59}" type="parTrans" cxnId="{CB729477-ED47-4063-8EB3-D3762816D365}">
      <dgm:prSet/>
      <dgm:spPr/>
    </dgm:pt>
    <dgm:pt modelId="{4AA93ED0-97E6-4D6B-BD75-A3CBF5C8A25D}" type="sibTrans" cxnId="{CB729477-ED47-4063-8EB3-D3762816D365}">
      <dgm:prSet/>
      <dgm:spPr/>
    </dgm:pt>
    <dgm:pt modelId="{C0B3F31E-7ECC-4236-88D2-AD5597F47CDE}" type="pres">
      <dgm:prSet presAssocID="{4BD3B2EC-12DC-4C81-A6A3-66AB0F49701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8DD43C8-4A30-4A21-9E8A-F7D614A89AD8}" type="pres">
      <dgm:prSet presAssocID="{205CA280-BD40-44E4-8473-11602D9FECA2}" presName="linNode" presStyleCnt="0"/>
      <dgm:spPr/>
    </dgm:pt>
    <dgm:pt modelId="{923FEBAA-E185-41F1-A478-CD0E26E3DAE0}" type="pres">
      <dgm:prSet presAssocID="{205CA280-BD40-44E4-8473-11602D9FECA2}" presName="parentShp" presStyleLbl="node1" presStyleIdx="0" presStyleCnt="3" custScaleX="107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4CEB9-DFAB-4E8E-9118-BC652D227C6D}" type="pres">
      <dgm:prSet presAssocID="{205CA280-BD40-44E4-8473-11602D9FECA2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7BFD6-C679-492D-9BBA-4639D66A4037}" type="pres">
      <dgm:prSet presAssocID="{BF896552-A1A7-459D-BF69-6F922C80AA81}" presName="spacing" presStyleCnt="0"/>
      <dgm:spPr/>
    </dgm:pt>
    <dgm:pt modelId="{56174209-5B3A-432A-B297-AEED32B16F2A}" type="pres">
      <dgm:prSet presAssocID="{C98B371F-FA6C-4D4D-AB62-84605FF35229}" presName="linNode" presStyleCnt="0"/>
      <dgm:spPr/>
    </dgm:pt>
    <dgm:pt modelId="{8A07BFDD-0346-4038-B067-2D793922E8BC}" type="pres">
      <dgm:prSet presAssocID="{C98B371F-FA6C-4D4D-AB62-84605FF35229}" presName="parentShp" presStyleLbl="node1" presStyleIdx="1" presStyleCnt="3" custScaleX="107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3F29F-E6E8-414F-96A2-1DEED97C49C2}" type="pres">
      <dgm:prSet presAssocID="{C98B371F-FA6C-4D4D-AB62-84605FF35229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81E6CC-C263-4F27-B220-32115649F4C2}" type="pres">
      <dgm:prSet presAssocID="{E2407795-FC44-4822-92FC-7684BFFC22C4}" presName="spacing" presStyleCnt="0"/>
      <dgm:spPr/>
    </dgm:pt>
    <dgm:pt modelId="{8B98F66A-ADE0-41CE-AD95-FAE248FCB6E4}" type="pres">
      <dgm:prSet presAssocID="{54BE2703-E476-457B-8D64-FB204F644BED}" presName="linNode" presStyleCnt="0"/>
      <dgm:spPr/>
    </dgm:pt>
    <dgm:pt modelId="{C92BC1B1-4042-4DDC-93F7-152BA3694EC9}" type="pres">
      <dgm:prSet presAssocID="{54BE2703-E476-457B-8D64-FB204F644BED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04DE6-5D7E-45A5-AF13-48547D4D3DE5}" type="pres">
      <dgm:prSet presAssocID="{54BE2703-E476-457B-8D64-FB204F644BED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A8E0354-3AD2-4BE0-9DAC-AD087ACDB359}" type="presOf" srcId="{4BD3B2EC-12DC-4C81-A6A3-66AB0F49701B}" destId="{C0B3F31E-7ECC-4236-88D2-AD5597F47CDE}" srcOrd="0" destOrd="0" presId="urn:microsoft.com/office/officeart/2005/8/layout/vList6"/>
    <dgm:cxn modelId="{92EC2D66-3E73-4506-8A17-9B60F2AF208B}" srcId="{C98B371F-FA6C-4D4D-AB62-84605FF35229}" destId="{40452D89-D2E1-485F-899B-3D340BD08711}" srcOrd="0" destOrd="0" parTransId="{9D7B4FE2-D745-49B2-BD90-1C06C4B70C17}" sibTransId="{BBB68DEA-B17B-429D-98DB-C0E81307094E}"/>
    <dgm:cxn modelId="{1D14EE25-CF7D-431E-9B6C-3932D87054E8}" type="presOf" srcId="{03A4C598-2811-4091-BAB5-A884BC86869F}" destId="{63F04DE6-5D7E-45A5-AF13-48547D4D3DE5}" srcOrd="0" destOrd="1" presId="urn:microsoft.com/office/officeart/2005/8/layout/vList6"/>
    <dgm:cxn modelId="{875C6779-EBAB-4C77-B8E7-95623148E37C}" srcId="{4BD3B2EC-12DC-4C81-A6A3-66AB0F49701B}" destId="{C98B371F-FA6C-4D4D-AB62-84605FF35229}" srcOrd="1" destOrd="0" parTransId="{6FE026FC-CDFC-4FC9-8CBD-4F96657A8E32}" sibTransId="{E2407795-FC44-4822-92FC-7684BFFC22C4}"/>
    <dgm:cxn modelId="{AEC8745A-0199-46E0-AA1C-2AA8D9F592CA}" type="presOf" srcId="{708B5FA2-7BD1-4EFC-AA5F-0DF504F79084}" destId="{63F04DE6-5D7E-45A5-AF13-48547D4D3DE5}" srcOrd="0" destOrd="0" presId="urn:microsoft.com/office/officeart/2005/8/layout/vList6"/>
    <dgm:cxn modelId="{CB729477-ED47-4063-8EB3-D3762816D365}" srcId="{54BE2703-E476-457B-8D64-FB204F644BED}" destId="{03A4C598-2811-4091-BAB5-A884BC86869F}" srcOrd="1" destOrd="0" parTransId="{09C70511-C628-4264-AC5F-3D1AC0560B59}" sibTransId="{4AA93ED0-97E6-4D6B-BD75-A3CBF5C8A25D}"/>
    <dgm:cxn modelId="{B8FFE782-EA88-466A-9D6D-961F432CC67D}" srcId="{C98B371F-FA6C-4D4D-AB62-84605FF35229}" destId="{5E40A984-7F7C-4E8D-80C4-0A8E21B29CC6}" srcOrd="1" destOrd="0" parTransId="{AA0802B9-18D9-4FE8-872D-1E2D09464A51}" sibTransId="{FD34BC44-4C5E-47C2-93B8-B4B5465748C7}"/>
    <dgm:cxn modelId="{F1D19D5C-3DEE-49AC-ADE9-8F3A1D2289CE}" srcId="{205CA280-BD40-44E4-8473-11602D9FECA2}" destId="{59056CE6-C213-41AD-9868-E82C1739E354}" srcOrd="1" destOrd="0" parTransId="{E7CEDB3B-30BA-4A24-A45B-0E94FE08A8A1}" sibTransId="{2C503644-D703-435C-B7F0-C386B4C0AD8F}"/>
    <dgm:cxn modelId="{D786137C-8287-41F0-B469-F27359B58E9B}" type="presOf" srcId="{01301A5E-E226-4AD4-978F-6EA543CA9677}" destId="{2AC4CEB9-DFAB-4E8E-9118-BC652D227C6D}" srcOrd="0" destOrd="0" presId="urn:microsoft.com/office/officeart/2005/8/layout/vList6"/>
    <dgm:cxn modelId="{9E040120-31F1-4DA0-80DD-28F5C6C93AF9}" type="presOf" srcId="{C98B371F-FA6C-4D4D-AB62-84605FF35229}" destId="{8A07BFDD-0346-4038-B067-2D793922E8BC}" srcOrd="0" destOrd="0" presId="urn:microsoft.com/office/officeart/2005/8/layout/vList6"/>
    <dgm:cxn modelId="{AFE1B3C2-BE10-4120-95B8-D183164EC0B7}" type="presOf" srcId="{205CA280-BD40-44E4-8473-11602D9FECA2}" destId="{923FEBAA-E185-41F1-A478-CD0E26E3DAE0}" srcOrd="0" destOrd="0" presId="urn:microsoft.com/office/officeart/2005/8/layout/vList6"/>
    <dgm:cxn modelId="{E2FC5808-8452-4F5E-8940-6E292722EA39}" type="presOf" srcId="{5E40A984-7F7C-4E8D-80C4-0A8E21B29CC6}" destId="{4EC3F29F-E6E8-414F-96A2-1DEED97C49C2}" srcOrd="0" destOrd="1" presId="urn:microsoft.com/office/officeart/2005/8/layout/vList6"/>
    <dgm:cxn modelId="{028E85CB-B3F8-426F-BC96-87DB52171C6B}" type="presOf" srcId="{54BE2703-E476-457B-8D64-FB204F644BED}" destId="{C92BC1B1-4042-4DDC-93F7-152BA3694EC9}" srcOrd="0" destOrd="0" presId="urn:microsoft.com/office/officeart/2005/8/layout/vList6"/>
    <dgm:cxn modelId="{96AA7123-BD86-469B-B00F-ABD9043776BC}" srcId="{205CA280-BD40-44E4-8473-11602D9FECA2}" destId="{01301A5E-E226-4AD4-978F-6EA543CA9677}" srcOrd="0" destOrd="0" parTransId="{E7A0635F-1EC2-4B03-AFDD-A7825D596295}" sibTransId="{87D1C33E-83E1-47C8-A385-B9FCC8B0099E}"/>
    <dgm:cxn modelId="{5B2FD352-DFE9-4116-8019-E52119C0FFA0}" srcId="{54BE2703-E476-457B-8D64-FB204F644BED}" destId="{708B5FA2-7BD1-4EFC-AA5F-0DF504F79084}" srcOrd="0" destOrd="0" parTransId="{2257211B-8AAC-4919-9162-D6D9C9B9DF4C}" sibTransId="{C4AC15D1-5BCE-400F-9205-51FDF65666CC}"/>
    <dgm:cxn modelId="{B16E3256-A976-49E8-83FE-61A61140DD3A}" srcId="{4BD3B2EC-12DC-4C81-A6A3-66AB0F49701B}" destId="{205CA280-BD40-44E4-8473-11602D9FECA2}" srcOrd="0" destOrd="0" parTransId="{57C8A743-D75A-4E0E-BD94-B3D73C72DAB2}" sibTransId="{BF896552-A1A7-459D-BF69-6F922C80AA81}"/>
    <dgm:cxn modelId="{131D70DA-0A02-4BEF-B958-8DB43F6033DC}" type="presOf" srcId="{40452D89-D2E1-485F-899B-3D340BD08711}" destId="{4EC3F29F-E6E8-414F-96A2-1DEED97C49C2}" srcOrd="0" destOrd="0" presId="urn:microsoft.com/office/officeart/2005/8/layout/vList6"/>
    <dgm:cxn modelId="{F59630BD-A66A-442E-8AE5-8C364D03BCC5}" type="presOf" srcId="{59056CE6-C213-41AD-9868-E82C1739E354}" destId="{2AC4CEB9-DFAB-4E8E-9118-BC652D227C6D}" srcOrd="0" destOrd="1" presId="urn:microsoft.com/office/officeart/2005/8/layout/vList6"/>
    <dgm:cxn modelId="{56AD9ECA-3A40-402B-900D-CB7CD0F663B8}" srcId="{4BD3B2EC-12DC-4C81-A6A3-66AB0F49701B}" destId="{54BE2703-E476-457B-8D64-FB204F644BED}" srcOrd="2" destOrd="0" parTransId="{E14798F1-2ADA-4CBE-89E6-42C7796E9CE5}" sibTransId="{75BEC180-BFC3-4CCD-A7A4-EE61D2941AD7}"/>
    <dgm:cxn modelId="{E01010FA-4534-43B9-93CC-A8B36016F992}" type="presParOf" srcId="{C0B3F31E-7ECC-4236-88D2-AD5597F47CDE}" destId="{28DD43C8-4A30-4A21-9E8A-F7D614A89AD8}" srcOrd="0" destOrd="0" presId="urn:microsoft.com/office/officeart/2005/8/layout/vList6"/>
    <dgm:cxn modelId="{40E6AD20-C12C-42B1-96EA-2410FB396E3E}" type="presParOf" srcId="{28DD43C8-4A30-4A21-9E8A-F7D614A89AD8}" destId="{923FEBAA-E185-41F1-A478-CD0E26E3DAE0}" srcOrd="0" destOrd="0" presId="urn:microsoft.com/office/officeart/2005/8/layout/vList6"/>
    <dgm:cxn modelId="{5EC0AF82-6DB8-43C0-8F06-B775A3CC345E}" type="presParOf" srcId="{28DD43C8-4A30-4A21-9E8A-F7D614A89AD8}" destId="{2AC4CEB9-DFAB-4E8E-9118-BC652D227C6D}" srcOrd="1" destOrd="0" presId="urn:microsoft.com/office/officeart/2005/8/layout/vList6"/>
    <dgm:cxn modelId="{23B2BDD8-1EBD-4619-A699-59B4A6D3626A}" type="presParOf" srcId="{C0B3F31E-7ECC-4236-88D2-AD5597F47CDE}" destId="{D607BFD6-C679-492D-9BBA-4639D66A4037}" srcOrd="1" destOrd="0" presId="urn:microsoft.com/office/officeart/2005/8/layout/vList6"/>
    <dgm:cxn modelId="{60ABEC80-6151-4E20-9505-4D5C46B7389A}" type="presParOf" srcId="{C0B3F31E-7ECC-4236-88D2-AD5597F47CDE}" destId="{56174209-5B3A-432A-B297-AEED32B16F2A}" srcOrd="2" destOrd="0" presId="urn:microsoft.com/office/officeart/2005/8/layout/vList6"/>
    <dgm:cxn modelId="{74A8F81B-E522-4ECE-ABFB-20177A5618E5}" type="presParOf" srcId="{56174209-5B3A-432A-B297-AEED32B16F2A}" destId="{8A07BFDD-0346-4038-B067-2D793922E8BC}" srcOrd="0" destOrd="0" presId="urn:microsoft.com/office/officeart/2005/8/layout/vList6"/>
    <dgm:cxn modelId="{112EF6B6-7E50-477B-A565-3B739FE6707C}" type="presParOf" srcId="{56174209-5B3A-432A-B297-AEED32B16F2A}" destId="{4EC3F29F-E6E8-414F-96A2-1DEED97C49C2}" srcOrd="1" destOrd="0" presId="urn:microsoft.com/office/officeart/2005/8/layout/vList6"/>
    <dgm:cxn modelId="{50C3B712-0CCC-4E42-BB90-375431A5D986}" type="presParOf" srcId="{C0B3F31E-7ECC-4236-88D2-AD5597F47CDE}" destId="{AD81E6CC-C263-4F27-B220-32115649F4C2}" srcOrd="3" destOrd="0" presId="urn:microsoft.com/office/officeart/2005/8/layout/vList6"/>
    <dgm:cxn modelId="{7473454F-F1E0-4F7E-B9CB-BA5E8A24321C}" type="presParOf" srcId="{C0B3F31E-7ECC-4236-88D2-AD5597F47CDE}" destId="{8B98F66A-ADE0-41CE-AD95-FAE248FCB6E4}" srcOrd="4" destOrd="0" presId="urn:microsoft.com/office/officeart/2005/8/layout/vList6"/>
    <dgm:cxn modelId="{5369FB1A-A57D-46AD-8DD6-D1FE62EEB384}" type="presParOf" srcId="{8B98F66A-ADE0-41CE-AD95-FAE248FCB6E4}" destId="{C92BC1B1-4042-4DDC-93F7-152BA3694EC9}" srcOrd="0" destOrd="0" presId="urn:microsoft.com/office/officeart/2005/8/layout/vList6"/>
    <dgm:cxn modelId="{0198AFB0-8218-447D-93D3-933C55EF2B67}" type="presParOf" srcId="{8B98F66A-ADE0-41CE-AD95-FAE248FCB6E4}" destId="{63F04DE6-5D7E-45A5-AF13-48547D4D3DE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76A9FB-B79B-4393-821D-186D9772604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C91CAE-6799-4585-8B4F-4C3C82B72882}">
      <dgm:prSet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 01.01.2023 года задолженность муниципального района «Шилкинский район» по долговым обязательствам перед краевым бюджетом  составила </a:t>
          </a:r>
          <a:r>
            <a:rPr lang="ru-RU" sz="3200" u="sng" dirty="0" smtClean="0">
              <a:latin typeface="Times New Roman" pitchFamily="18" charset="0"/>
              <a:cs typeface="Times New Roman" pitchFamily="18" charset="0"/>
            </a:rPr>
            <a:t>29160,6</a:t>
          </a:r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тыс.рублей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3F74142-8D77-43AB-B826-C1E0A7830D9D}" type="parTrans" cxnId="{716B96FF-AB71-4110-95FE-1D7D81F01EDC}">
      <dgm:prSet/>
      <dgm:spPr/>
      <dgm:t>
        <a:bodyPr/>
        <a:lstStyle/>
        <a:p>
          <a:endParaRPr lang="ru-RU"/>
        </a:p>
      </dgm:t>
    </dgm:pt>
    <dgm:pt modelId="{2160259B-21CA-4571-8230-6B1839530D1E}" type="sibTrans" cxnId="{716B96FF-AB71-4110-95FE-1D7D81F01EDC}">
      <dgm:prSet/>
      <dgm:spPr/>
      <dgm:t>
        <a:bodyPr/>
        <a:lstStyle/>
        <a:p>
          <a:endParaRPr lang="ru-RU"/>
        </a:p>
      </dgm:t>
    </dgm:pt>
    <dgm:pt modelId="{F49732A6-12CF-41F7-A5B7-F2C28A214EFB}">
      <dgm:prSet/>
      <dgm:spPr/>
      <dgm:t>
        <a:bodyPr/>
        <a:lstStyle/>
        <a:p>
          <a:r>
            <a:rPr lang="ru-RU" dirty="0" smtClean="0"/>
            <a:t>по основному долгу 29150,2 тыс.рублей</a:t>
          </a:r>
          <a:endParaRPr lang="ru-RU" dirty="0"/>
        </a:p>
      </dgm:t>
    </dgm:pt>
    <dgm:pt modelId="{E3625BCF-CBF8-44E9-B79A-79355F1B4B4C}" type="parTrans" cxnId="{82B9B57B-4972-4A3B-98FF-8AA09DE548A8}">
      <dgm:prSet/>
      <dgm:spPr/>
      <dgm:t>
        <a:bodyPr/>
        <a:lstStyle/>
        <a:p>
          <a:endParaRPr lang="ru-RU"/>
        </a:p>
      </dgm:t>
    </dgm:pt>
    <dgm:pt modelId="{7D90193D-3DAD-4FC6-AE56-841C4BD0C8B6}" type="sibTrans" cxnId="{82B9B57B-4972-4A3B-98FF-8AA09DE548A8}">
      <dgm:prSet/>
      <dgm:spPr/>
      <dgm:t>
        <a:bodyPr/>
        <a:lstStyle/>
        <a:p>
          <a:endParaRPr lang="ru-RU"/>
        </a:p>
      </dgm:t>
    </dgm:pt>
    <dgm:pt modelId="{E4B7BE3E-23FA-41AE-A6FF-0996FFF6C2DE}">
      <dgm:prSet/>
      <dgm:spPr/>
      <dgm:t>
        <a:bodyPr/>
        <a:lstStyle/>
        <a:p>
          <a:r>
            <a:rPr lang="ru-RU" dirty="0" smtClean="0"/>
            <a:t>по  начисленным процентам 10,4 тыс.рублей</a:t>
          </a:r>
          <a:endParaRPr lang="ru-RU" dirty="0"/>
        </a:p>
      </dgm:t>
    </dgm:pt>
    <dgm:pt modelId="{965832BC-1181-49A8-86E4-7314C5814B90}" type="parTrans" cxnId="{EFFFF67F-2221-4ECD-BC4D-FB5CCEF3728B}">
      <dgm:prSet/>
      <dgm:spPr/>
      <dgm:t>
        <a:bodyPr/>
        <a:lstStyle/>
        <a:p>
          <a:endParaRPr lang="ru-RU"/>
        </a:p>
      </dgm:t>
    </dgm:pt>
    <dgm:pt modelId="{BDDBADC8-CA1B-4A6E-BAB1-801C38E52253}" type="sibTrans" cxnId="{EFFFF67F-2221-4ECD-BC4D-FB5CCEF3728B}">
      <dgm:prSet/>
      <dgm:spPr/>
      <dgm:t>
        <a:bodyPr/>
        <a:lstStyle/>
        <a:p>
          <a:endParaRPr lang="ru-RU"/>
        </a:p>
      </dgm:t>
    </dgm:pt>
    <dgm:pt modelId="{0937B384-B7A8-4A1E-BE56-7EECB097B77A}" type="pres">
      <dgm:prSet presAssocID="{EB76A9FB-B79B-4393-821D-186D9772604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38FED1-0919-4361-AF3D-7692075C56A4}" type="pres">
      <dgm:prSet presAssocID="{EB76A9FB-B79B-4393-821D-186D97726048}" presName="dummyMaxCanvas" presStyleCnt="0">
        <dgm:presLayoutVars/>
      </dgm:prSet>
      <dgm:spPr/>
    </dgm:pt>
    <dgm:pt modelId="{28330316-23E1-4C5A-878C-E21B625ABF6D}" type="pres">
      <dgm:prSet presAssocID="{EB76A9FB-B79B-4393-821D-186D9772604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1B9CA-834E-4F4B-AB0A-2AC9915B5322}" type="pres">
      <dgm:prSet presAssocID="{EB76A9FB-B79B-4393-821D-186D9772604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7CF20-5B2D-4127-86E7-F562400E75E7}" type="pres">
      <dgm:prSet presAssocID="{EB76A9FB-B79B-4393-821D-186D9772604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EEA4AE-E8B4-4AC7-B06B-96B1B86D18D4}" type="pres">
      <dgm:prSet presAssocID="{EB76A9FB-B79B-4393-821D-186D9772604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CEF27-96CB-43F6-AE55-A04A69092E76}" type="pres">
      <dgm:prSet presAssocID="{EB76A9FB-B79B-4393-821D-186D9772604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04F230-E265-4B40-8C49-41E7AE3FC20D}" type="pres">
      <dgm:prSet presAssocID="{EB76A9FB-B79B-4393-821D-186D9772604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EB084-9CCC-4E2D-9F45-32991BECB290}" type="pres">
      <dgm:prSet presAssocID="{EB76A9FB-B79B-4393-821D-186D9772604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930F00-B680-4995-9C6D-3314A7276941}" type="pres">
      <dgm:prSet presAssocID="{EB76A9FB-B79B-4393-821D-186D9772604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6B96FF-AB71-4110-95FE-1D7D81F01EDC}" srcId="{EB76A9FB-B79B-4393-821D-186D97726048}" destId="{6BC91CAE-6799-4585-8B4F-4C3C82B72882}" srcOrd="0" destOrd="0" parTransId="{73F74142-8D77-43AB-B826-C1E0A7830D9D}" sibTransId="{2160259B-21CA-4571-8230-6B1839530D1E}"/>
    <dgm:cxn modelId="{82C63F8B-2F1E-4CC7-BE37-50014493E5DE}" type="presOf" srcId="{6BC91CAE-6799-4585-8B4F-4C3C82B72882}" destId="{4C04F230-E265-4B40-8C49-41E7AE3FC20D}" srcOrd="1" destOrd="0" presId="urn:microsoft.com/office/officeart/2005/8/layout/vProcess5"/>
    <dgm:cxn modelId="{993C7CBA-2DC9-4486-AE8F-4A155967406F}" type="presOf" srcId="{2160259B-21CA-4571-8230-6B1839530D1E}" destId="{8DEEA4AE-E8B4-4AC7-B06B-96B1B86D18D4}" srcOrd="0" destOrd="0" presId="urn:microsoft.com/office/officeart/2005/8/layout/vProcess5"/>
    <dgm:cxn modelId="{A55BB270-CF30-4235-9879-E6F207027B90}" type="presOf" srcId="{EB76A9FB-B79B-4393-821D-186D97726048}" destId="{0937B384-B7A8-4A1E-BE56-7EECB097B77A}" srcOrd="0" destOrd="0" presId="urn:microsoft.com/office/officeart/2005/8/layout/vProcess5"/>
    <dgm:cxn modelId="{048A17E0-2405-4F58-B807-002D0A84340C}" type="presOf" srcId="{6BC91CAE-6799-4585-8B4F-4C3C82B72882}" destId="{28330316-23E1-4C5A-878C-E21B625ABF6D}" srcOrd="0" destOrd="0" presId="urn:microsoft.com/office/officeart/2005/8/layout/vProcess5"/>
    <dgm:cxn modelId="{23DEE709-107A-4E05-99F5-ADF000B7AC19}" type="presOf" srcId="{F49732A6-12CF-41F7-A5B7-F2C28A214EFB}" destId="{5BAEB084-9CCC-4E2D-9F45-32991BECB290}" srcOrd="1" destOrd="0" presId="urn:microsoft.com/office/officeart/2005/8/layout/vProcess5"/>
    <dgm:cxn modelId="{C5C4AD79-EC9E-46E8-81F6-73EC4111CA4C}" type="presOf" srcId="{E4B7BE3E-23FA-41AE-A6FF-0996FFF6C2DE}" destId="{42930F00-B680-4995-9C6D-3314A7276941}" srcOrd="1" destOrd="0" presId="urn:microsoft.com/office/officeart/2005/8/layout/vProcess5"/>
    <dgm:cxn modelId="{06EA7207-1AA4-4047-AB4A-C0002B52242F}" type="presOf" srcId="{7D90193D-3DAD-4FC6-AE56-841C4BD0C8B6}" destId="{570CEF27-96CB-43F6-AE55-A04A69092E76}" srcOrd="0" destOrd="0" presId="urn:microsoft.com/office/officeart/2005/8/layout/vProcess5"/>
    <dgm:cxn modelId="{D5C8E948-D9C3-4F8E-AD09-5AE546187506}" type="presOf" srcId="{F49732A6-12CF-41F7-A5B7-F2C28A214EFB}" destId="{39B1B9CA-834E-4F4B-AB0A-2AC9915B5322}" srcOrd="0" destOrd="0" presId="urn:microsoft.com/office/officeart/2005/8/layout/vProcess5"/>
    <dgm:cxn modelId="{2BACE158-0DFB-4B81-B7EA-D88382D8F496}" type="presOf" srcId="{E4B7BE3E-23FA-41AE-A6FF-0996FFF6C2DE}" destId="{81E7CF20-5B2D-4127-86E7-F562400E75E7}" srcOrd="0" destOrd="0" presId="urn:microsoft.com/office/officeart/2005/8/layout/vProcess5"/>
    <dgm:cxn modelId="{82B9B57B-4972-4A3B-98FF-8AA09DE548A8}" srcId="{EB76A9FB-B79B-4393-821D-186D97726048}" destId="{F49732A6-12CF-41F7-A5B7-F2C28A214EFB}" srcOrd="1" destOrd="0" parTransId="{E3625BCF-CBF8-44E9-B79A-79355F1B4B4C}" sibTransId="{7D90193D-3DAD-4FC6-AE56-841C4BD0C8B6}"/>
    <dgm:cxn modelId="{EFFFF67F-2221-4ECD-BC4D-FB5CCEF3728B}" srcId="{EB76A9FB-B79B-4393-821D-186D97726048}" destId="{E4B7BE3E-23FA-41AE-A6FF-0996FFF6C2DE}" srcOrd="2" destOrd="0" parTransId="{965832BC-1181-49A8-86E4-7314C5814B90}" sibTransId="{BDDBADC8-CA1B-4A6E-BAB1-801C38E52253}"/>
    <dgm:cxn modelId="{6C299D13-E519-4EAD-804B-AD44B9B2517A}" type="presParOf" srcId="{0937B384-B7A8-4A1E-BE56-7EECB097B77A}" destId="{3438FED1-0919-4361-AF3D-7692075C56A4}" srcOrd="0" destOrd="0" presId="urn:microsoft.com/office/officeart/2005/8/layout/vProcess5"/>
    <dgm:cxn modelId="{EA7243D2-7275-4434-816C-2BC57928093E}" type="presParOf" srcId="{0937B384-B7A8-4A1E-BE56-7EECB097B77A}" destId="{28330316-23E1-4C5A-878C-E21B625ABF6D}" srcOrd="1" destOrd="0" presId="urn:microsoft.com/office/officeart/2005/8/layout/vProcess5"/>
    <dgm:cxn modelId="{D9EBC3B5-B8E2-489F-83D0-FAAF51E5917C}" type="presParOf" srcId="{0937B384-B7A8-4A1E-BE56-7EECB097B77A}" destId="{39B1B9CA-834E-4F4B-AB0A-2AC9915B5322}" srcOrd="2" destOrd="0" presId="urn:microsoft.com/office/officeart/2005/8/layout/vProcess5"/>
    <dgm:cxn modelId="{B768EE22-D2A7-4E0A-AF04-AFB8B0D28D81}" type="presParOf" srcId="{0937B384-B7A8-4A1E-BE56-7EECB097B77A}" destId="{81E7CF20-5B2D-4127-86E7-F562400E75E7}" srcOrd="3" destOrd="0" presId="urn:microsoft.com/office/officeart/2005/8/layout/vProcess5"/>
    <dgm:cxn modelId="{4039667B-A58C-4FAE-8E8A-CE049E80914D}" type="presParOf" srcId="{0937B384-B7A8-4A1E-BE56-7EECB097B77A}" destId="{8DEEA4AE-E8B4-4AC7-B06B-96B1B86D18D4}" srcOrd="4" destOrd="0" presId="urn:microsoft.com/office/officeart/2005/8/layout/vProcess5"/>
    <dgm:cxn modelId="{707A5C1B-05AE-46EA-B624-611FA1BA8C8D}" type="presParOf" srcId="{0937B384-B7A8-4A1E-BE56-7EECB097B77A}" destId="{570CEF27-96CB-43F6-AE55-A04A69092E76}" srcOrd="5" destOrd="0" presId="urn:microsoft.com/office/officeart/2005/8/layout/vProcess5"/>
    <dgm:cxn modelId="{894344A0-DC71-4F4C-93A6-DA294EF8D336}" type="presParOf" srcId="{0937B384-B7A8-4A1E-BE56-7EECB097B77A}" destId="{4C04F230-E265-4B40-8C49-41E7AE3FC20D}" srcOrd="6" destOrd="0" presId="urn:microsoft.com/office/officeart/2005/8/layout/vProcess5"/>
    <dgm:cxn modelId="{5BF3926C-630B-4CA7-8576-CC6073542FFE}" type="presParOf" srcId="{0937B384-B7A8-4A1E-BE56-7EECB097B77A}" destId="{5BAEB084-9CCC-4E2D-9F45-32991BECB290}" srcOrd="7" destOrd="0" presId="urn:microsoft.com/office/officeart/2005/8/layout/vProcess5"/>
    <dgm:cxn modelId="{D3532917-3A6A-417F-9EFD-80CEA5752550}" type="presParOf" srcId="{0937B384-B7A8-4A1E-BE56-7EECB097B77A}" destId="{42930F00-B680-4995-9C6D-3314A727694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AE1FC4-FBB4-4519-9355-3E08F23770EB}">
      <dsp:nvSpPr>
        <dsp:cNvPr id="0" name=""/>
        <dsp:cNvSpPr/>
      </dsp:nvSpPr>
      <dsp:spPr>
        <a:xfrm>
          <a:off x="0" y="848064"/>
          <a:ext cx="822959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33B0D6-1FB9-4E0E-8277-A5FB8DF3E984}">
      <dsp:nvSpPr>
        <dsp:cNvPr id="0" name=""/>
        <dsp:cNvSpPr/>
      </dsp:nvSpPr>
      <dsp:spPr>
        <a:xfrm>
          <a:off x="1378501" y="154896"/>
          <a:ext cx="5755094" cy="8866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ДОХОДЫ </a:t>
          </a:r>
          <a:r>
            <a:rPr lang="ru-RU" sz="2400" b="1" kern="1200" dirty="0" smtClean="0"/>
            <a:t>– 1 100 198,0</a:t>
          </a:r>
          <a:r>
            <a:rPr lang="ru-RU" sz="2000" b="1" kern="1200" dirty="0" smtClean="0"/>
            <a:t> тыс. рублей</a:t>
          </a:r>
          <a:endParaRPr lang="ru-RU" sz="2000" b="1" kern="1200" dirty="0"/>
        </a:p>
      </dsp:txBody>
      <dsp:txXfrm>
        <a:off x="1378501" y="154896"/>
        <a:ext cx="5755094" cy="886653"/>
      </dsp:txXfrm>
    </dsp:sp>
    <dsp:sp modelId="{B29A48E6-00E1-4348-9CAE-90C3037196BE}">
      <dsp:nvSpPr>
        <dsp:cNvPr id="0" name=""/>
        <dsp:cNvSpPr/>
      </dsp:nvSpPr>
      <dsp:spPr>
        <a:xfrm>
          <a:off x="0" y="1914426"/>
          <a:ext cx="822959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9C339-9FAF-4C8B-8C1B-5C7446403C3C}">
      <dsp:nvSpPr>
        <dsp:cNvPr id="0" name=""/>
        <dsp:cNvSpPr/>
      </dsp:nvSpPr>
      <dsp:spPr>
        <a:xfrm>
          <a:off x="1378501" y="1202288"/>
          <a:ext cx="5755094" cy="9079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РАСХОДЫ – </a:t>
          </a:r>
          <a:r>
            <a:rPr lang="ru-RU" sz="2400" b="1" kern="1200" dirty="0" smtClean="0"/>
            <a:t>1 094 704,4</a:t>
          </a:r>
          <a:r>
            <a:rPr lang="ru-RU" sz="2000" b="1" kern="1200" dirty="0" smtClean="0"/>
            <a:t> тыс. рублей</a:t>
          </a:r>
          <a:endParaRPr lang="ru-RU" sz="2000" b="1" kern="1200" dirty="0"/>
        </a:p>
      </dsp:txBody>
      <dsp:txXfrm>
        <a:off x="1378501" y="1202288"/>
        <a:ext cx="5755094" cy="907961"/>
      </dsp:txXfrm>
    </dsp:sp>
    <dsp:sp modelId="{66490307-3908-4B8B-93E4-FDC8EA47BD07}">
      <dsp:nvSpPr>
        <dsp:cNvPr id="0" name=""/>
        <dsp:cNvSpPr/>
      </dsp:nvSpPr>
      <dsp:spPr>
        <a:xfrm>
          <a:off x="0" y="2887619"/>
          <a:ext cx="822959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81EC9F-C512-460B-AAB0-B1B59707FBEE}">
      <dsp:nvSpPr>
        <dsp:cNvPr id="0" name=""/>
        <dsp:cNvSpPr/>
      </dsp:nvSpPr>
      <dsp:spPr>
        <a:xfrm>
          <a:off x="1378501" y="2118753"/>
          <a:ext cx="5755094" cy="8147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ПРОФИЦИТ</a:t>
          </a:r>
          <a:r>
            <a:rPr lang="ru-RU" sz="2000" kern="1200" dirty="0" smtClean="0"/>
            <a:t> – </a:t>
          </a:r>
          <a:r>
            <a:rPr lang="ru-RU" sz="2400" kern="1200" dirty="0" smtClean="0"/>
            <a:t>5 493,6 </a:t>
          </a:r>
          <a:r>
            <a:rPr lang="ru-RU" sz="2000" kern="1200" dirty="0" smtClean="0"/>
            <a:t>тыс. рублей</a:t>
          </a:r>
          <a:endParaRPr lang="ru-RU" sz="2000" kern="1200" dirty="0"/>
        </a:p>
      </dsp:txBody>
      <dsp:txXfrm>
        <a:off x="1378501" y="2118753"/>
        <a:ext cx="5755094" cy="814793"/>
      </dsp:txXfrm>
    </dsp:sp>
    <dsp:sp modelId="{90888609-1A5F-4E1D-BF71-23390D2FE3CC}">
      <dsp:nvSpPr>
        <dsp:cNvPr id="0" name=""/>
        <dsp:cNvSpPr/>
      </dsp:nvSpPr>
      <dsp:spPr>
        <a:xfrm>
          <a:off x="0" y="3341219"/>
          <a:ext cx="822959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37ABEF-01F9-4FE7-A025-4B93230FBFF5}">
      <dsp:nvSpPr>
        <dsp:cNvPr id="0" name=""/>
        <dsp:cNvSpPr/>
      </dsp:nvSpPr>
      <dsp:spPr>
        <a:xfrm>
          <a:off x="393807" y="3191839"/>
          <a:ext cx="7835792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ОБЪЕМ МУНИЦИПАЛЬНОГО ДОЛГА – 6008,5 тыс. рублей</a:t>
          </a:r>
          <a:endParaRPr lang="ru-RU" sz="1400" b="1" kern="1200" dirty="0"/>
        </a:p>
      </dsp:txBody>
      <dsp:txXfrm>
        <a:off x="393807" y="3191839"/>
        <a:ext cx="7835792" cy="295200"/>
      </dsp:txXfrm>
    </dsp:sp>
    <dsp:sp modelId="{CB42E72E-03F8-4319-A24C-631AC78874FD}">
      <dsp:nvSpPr>
        <dsp:cNvPr id="0" name=""/>
        <dsp:cNvSpPr/>
      </dsp:nvSpPr>
      <dsp:spPr>
        <a:xfrm>
          <a:off x="0" y="4028426"/>
          <a:ext cx="822959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F15FA-7CAB-43E6-A860-AEE8B9B3E2BE}">
      <dsp:nvSpPr>
        <dsp:cNvPr id="0" name=""/>
        <dsp:cNvSpPr/>
      </dsp:nvSpPr>
      <dsp:spPr>
        <a:xfrm>
          <a:off x="410274" y="3647219"/>
          <a:ext cx="7815647" cy="5288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ОБЪЕМ КРЕДИТОРСКОЙ ЗАДОЛЖЕННОСТИ  ПО МЕСТНОМУ БЮДЖЕТУ–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4796,7 тыс. рублей</a:t>
          </a:r>
          <a:endParaRPr lang="ru-RU" sz="1400" b="1" kern="1200" dirty="0"/>
        </a:p>
      </dsp:txBody>
      <dsp:txXfrm>
        <a:off x="410274" y="3647219"/>
        <a:ext cx="7815647" cy="52880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65AE17-DA52-410B-840C-F6B29F9F41A4}">
      <dsp:nvSpPr>
        <dsp:cNvPr id="0" name=""/>
        <dsp:cNvSpPr/>
      </dsp:nvSpPr>
      <dsp:spPr>
        <a:xfrm>
          <a:off x="615668" y="0"/>
          <a:ext cx="6977575" cy="4392487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27819F-9A3E-425A-9775-A716DDDB46E3}">
      <dsp:nvSpPr>
        <dsp:cNvPr id="0" name=""/>
        <dsp:cNvSpPr/>
      </dsp:nvSpPr>
      <dsp:spPr>
        <a:xfrm>
          <a:off x="0" y="1317746"/>
          <a:ext cx="2462673" cy="17569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Факт 2019 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none" kern="1200" dirty="0" smtClean="0"/>
            <a:t>1 013 718,7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0" y="1317746"/>
        <a:ext cx="2462673" cy="1756995"/>
      </dsp:txXfrm>
    </dsp:sp>
    <dsp:sp modelId="{C016A317-2E42-4DBD-A7E7-9D38A8ADFFC5}">
      <dsp:nvSpPr>
        <dsp:cNvPr id="0" name=""/>
        <dsp:cNvSpPr/>
      </dsp:nvSpPr>
      <dsp:spPr>
        <a:xfrm>
          <a:off x="2873119" y="1317746"/>
          <a:ext cx="2462673" cy="17569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План 2020 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none" kern="1200" dirty="0" smtClean="0"/>
            <a:t>1 129 756,2</a:t>
          </a:r>
          <a:endParaRPr lang="ru-RU" sz="2800" b="1" u="none" kern="1200" dirty="0"/>
        </a:p>
      </dsp:txBody>
      <dsp:txXfrm>
        <a:off x="2873119" y="1317746"/>
        <a:ext cx="2462673" cy="1756995"/>
      </dsp:txXfrm>
    </dsp:sp>
    <dsp:sp modelId="{01EBD370-50EE-4B08-BC1D-161744F60A52}">
      <dsp:nvSpPr>
        <dsp:cNvPr id="0" name=""/>
        <dsp:cNvSpPr/>
      </dsp:nvSpPr>
      <dsp:spPr>
        <a:xfrm>
          <a:off x="5746238" y="1317746"/>
          <a:ext cx="2462673" cy="17569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Факт 2020 г.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none" kern="1200" dirty="0" smtClean="0"/>
            <a:t>1 094 704,4</a:t>
          </a:r>
          <a:endParaRPr lang="ru-RU" sz="2400" b="1" u="none" kern="1200" dirty="0"/>
        </a:p>
      </dsp:txBody>
      <dsp:txXfrm>
        <a:off x="5746238" y="1317746"/>
        <a:ext cx="2462673" cy="17569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269532-C69C-43A2-B61C-3F4EBDE5DC86}">
      <dsp:nvSpPr>
        <dsp:cNvPr id="0" name=""/>
        <dsp:cNvSpPr/>
      </dsp:nvSpPr>
      <dsp:spPr>
        <a:xfrm>
          <a:off x="1080120" y="0"/>
          <a:ext cx="6013554" cy="138392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8E811D-0DC6-4050-9998-20190B9AD3A6}">
      <dsp:nvSpPr>
        <dsp:cNvPr id="0" name=""/>
        <dsp:cNvSpPr/>
      </dsp:nvSpPr>
      <dsp:spPr>
        <a:xfrm>
          <a:off x="4542796" y="280660"/>
          <a:ext cx="163857" cy="1638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9878E4-7EDA-4CD6-A279-655ADDD7DE7F}">
      <dsp:nvSpPr>
        <dsp:cNvPr id="0" name=""/>
        <dsp:cNvSpPr/>
      </dsp:nvSpPr>
      <dsp:spPr>
        <a:xfrm>
          <a:off x="3096346" y="591838"/>
          <a:ext cx="2171044" cy="562839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6824" bIns="0" numCol="1" spcCol="1270" anchor="t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Рост 80985,7 (8%)</a:t>
          </a:r>
          <a:endParaRPr lang="ru-RU" sz="1900" b="1" i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096346" y="591838"/>
        <a:ext cx="2171044" cy="5628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454001-2F83-4455-B056-C0673492ED05}">
      <dsp:nvSpPr>
        <dsp:cNvPr id="0" name=""/>
        <dsp:cNvSpPr/>
      </dsp:nvSpPr>
      <dsp:spPr>
        <a:xfrm>
          <a:off x="2920210" y="1679912"/>
          <a:ext cx="2872546" cy="28564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2908,0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Федеральный бюджет – 1562,9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Краевой бюджет – 809,1</a:t>
          </a:r>
          <a:endParaRPr lang="ru-RU" sz="2200" kern="1200" dirty="0"/>
        </a:p>
      </dsp:txBody>
      <dsp:txXfrm>
        <a:off x="2920210" y="1679912"/>
        <a:ext cx="2872546" cy="2856499"/>
      </dsp:txXfrm>
    </dsp:sp>
    <dsp:sp modelId="{6F121D89-B3A1-44CB-82F4-04F29BE38FFD}">
      <dsp:nvSpPr>
        <dsp:cNvPr id="0" name=""/>
        <dsp:cNvSpPr/>
      </dsp:nvSpPr>
      <dsp:spPr>
        <a:xfrm rot="12900000">
          <a:off x="812271" y="1198306"/>
          <a:ext cx="2671732" cy="72711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627CB7-7BA5-426E-92F0-67A0A7367452}">
      <dsp:nvSpPr>
        <dsp:cNvPr id="0" name=""/>
        <dsp:cNvSpPr/>
      </dsp:nvSpPr>
      <dsp:spPr>
        <a:xfrm>
          <a:off x="10102" y="-56140"/>
          <a:ext cx="2423702" cy="1938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Коммунальное хозяйство – 1101,5</a:t>
          </a:r>
        </a:p>
      </dsp:txBody>
      <dsp:txXfrm>
        <a:off x="10102" y="-56140"/>
        <a:ext cx="2423702" cy="1938962"/>
      </dsp:txXfrm>
    </dsp:sp>
    <dsp:sp modelId="{17829329-2A78-4CC9-A1C5-69C1A0642D8F}">
      <dsp:nvSpPr>
        <dsp:cNvPr id="0" name=""/>
        <dsp:cNvSpPr/>
      </dsp:nvSpPr>
      <dsp:spPr>
        <a:xfrm rot="19500000">
          <a:off x="5228963" y="1198306"/>
          <a:ext cx="2671732" cy="72711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ECF68-5C8B-40CC-94D1-DD005F83AB8A}">
      <dsp:nvSpPr>
        <dsp:cNvPr id="0" name=""/>
        <dsp:cNvSpPr/>
      </dsp:nvSpPr>
      <dsp:spPr>
        <a:xfrm>
          <a:off x="6279162" y="-56140"/>
          <a:ext cx="2423702" cy="1938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Благоустройство 1806,5</a:t>
          </a:r>
          <a:endParaRPr lang="ru-RU" sz="2200" kern="1200" dirty="0"/>
        </a:p>
      </dsp:txBody>
      <dsp:txXfrm>
        <a:off x="6279162" y="-56140"/>
        <a:ext cx="2423702" cy="193896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AC4CEB9-DFAB-4E8E-9118-BC652D227C6D}">
      <dsp:nvSpPr>
        <dsp:cNvPr id="0" name=""/>
        <dsp:cNvSpPr/>
      </dsp:nvSpPr>
      <dsp:spPr>
        <a:xfrm>
          <a:off x="3550189" y="582"/>
          <a:ext cx="4943827" cy="227006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i="0" u="none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Установленный целевой показатель по заработной плате </a:t>
          </a:r>
          <a:r>
            <a:rPr lang="ru-RU" sz="2400" b="0" i="0" u="sng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40556,0</a:t>
          </a:r>
          <a:endParaRPr lang="ru-RU" sz="2400" b="0" u="sng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i="0" u="none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Фактически достигнутый </a:t>
          </a:r>
          <a:r>
            <a:rPr lang="ru-RU" sz="2400" b="0" i="0" u="sng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39700,0</a:t>
          </a:r>
          <a:endParaRPr lang="ru-RU" sz="2400" b="0" u="sng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50189" y="582"/>
        <a:ext cx="4943827" cy="2270066"/>
      </dsp:txXfrm>
    </dsp:sp>
    <dsp:sp modelId="{923FEBAA-E185-41F1-A478-CD0E26E3DAE0}">
      <dsp:nvSpPr>
        <dsp:cNvPr id="0" name=""/>
        <dsp:cNvSpPr/>
      </dsp:nvSpPr>
      <dsp:spPr>
        <a:xfrm>
          <a:off x="2927" y="582"/>
          <a:ext cx="3547262" cy="2270066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tx1"/>
              </a:solidFill>
            </a:rPr>
            <a:t>Дополнительное образование</a:t>
          </a:r>
          <a:endParaRPr lang="ru-RU" sz="2800" b="1" i="1" kern="1200" dirty="0">
            <a:solidFill>
              <a:schemeClr val="tx1"/>
            </a:solidFill>
          </a:endParaRPr>
        </a:p>
      </dsp:txBody>
      <dsp:txXfrm>
        <a:off x="2927" y="582"/>
        <a:ext cx="3547262" cy="2270066"/>
      </dsp:txXfrm>
    </dsp:sp>
    <dsp:sp modelId="{4EC3F29F-E6E8-414F-96A2-1DEED97C49C2}">
      <dsp:nvSpPr>
        <dsp:cNvPr id="0" name=""/>
        <dsp:cNvSpPr/>
      </dsp:nvSpPr>
      <dsp:spPr>
        <a:xfrm>
          <a:off x="3550189" y="2497655"/>
          <a:ext cx="4943827" cy="227006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i="0" u="none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Установленный целевой показатель по заработной плате </a:t>
          </a:r>
          <a:r>
            <a:rPr lang="ru-RU" sz="2400" b="0" i="0" u="sng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31937,8</a:t>
          </a:r>
          <a:endParaRPr lang="ru-RU" sz="2400" b="0" u="sng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0" i="0" u="none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Фактически достигнутый </a:t>
          </a:r>
          <a:r>
            <a:rPr lang="ru-RU" sz="2400" b="0" i="0" u="sng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31773,6</a:t>
          </a:r>
          <a:endParaRPr lang="ru-RU" sz="2400" b="0" u="sng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50189" y="2497655"/>
        <a:ext cx="4943827" cy="2270066"/>
      </dsp:txXfrm>
    </dsp:sp>
    <dsp:sp modelId="{8A07BFDD-0346-4038-B067-2D793922E8BC}">
      <dsp:nvSpPr>
        <dsp:cNvPr id="0" name=""/>
        <dsp:cNvSpPr/>
      </dsp:nvSpPr>
      <dsp:spPr>
        <a:xfrm>
          <a:off x="2927" y="2497655"/>
          <a:ext cx="3547262" cy="2270066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i="1" u="none" kern="1200" dirty="0" smtClean="0">
              <a:solidFill>
                <a:schemeClr val="tx1"/>
              </a:solidFill>
            </a:rPr>
            <a:t>Культура</a:t>
          </a:r>
          <a:endParaRPr lang="ru-RU" sz="4400" b="1" i="1" kern="1200" dirty="0">
            <a:solidFill>
              <a:schemeClr val="tx1"/>
            </a:solidFill>
          </a:endParaRPr>
        </a:p>
      </dsp:txBody>
      <dsp:txXfrm>
        <a:off x="2927" y="2497655"/>
        <a:ext cx="3547262" cy="227006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330316-23E1-4C5A-878C-E21B625ABF6D}">
      <dsp:nvSpPr>
        <dsp:cNvPr id="0" name=""/>
        <dsp:cNvSpPr/>
      </dsp:nvSpPr>
      <dsp:spPr>
        <a:xfrm>
          <a:off x="0" y="0"/>
          <a:ext cx="6916368" cy="1495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На 01.01.2021 года задолженность муниципального района «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Карымский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район» по долговым обязательствам перед краевым бюджетом  составила </a:t>
          </a:r>
          <a:r>
            <a:rPr lang="ru-RU" sz="3200" u="sng" kern="1200" dirty="0" smtClean="0">
              <a:latin typeface="Times New Roman" pitchFamily="18" charset="0"/>
              <a:cs typeface="Times New Roman" pitchFamily="18" charset="0"/>
            </a:rPr>
            <a:t>6008,5</a:t>
          </a: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тыс.рублей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5390416" cy="1495298"/>
      </dsp:txXfrm>
    </dsp:sp>
    <dsp:sp modelId="{39B1B9CA-834E-4F4B-AB0A-2AC9915B5322}">
      <dsp:nvSpPr>
        <dsp:cNvPr id="0" name=""/>
        <dsp:cNvSpPr/>
      </dsp:nvSpPr>
      <dsp:spPr>
        <a:xfrm>
          <a:off x="610267" y="1744514"/>
          <a:ext cx="6916368" cy="1495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по основному долгу 6000,0 тыс.рублей</a:t>
          </a:r>
          <a:endParaRPr lang="ru-RU" sz="3300" kern="1200" dirty="0"/>
        </a:p>
      </dsp:txBody>
      <dsp:txXfrm>
        <a:off x="610267" y="1744514"/>
        <a:ext cx="5334156" cy="1495298"/>
      </dsp:txXfrm>
    </dsp:sp>
    <dsp:sp modelId="{81E7CF20-5B2D-4127-86E7-F562400E75E7}">
      <dsp:nvSpPr>
        <dsp:cNvPr id="0" name=""/>
        <dsp:cNvSpPr/>
      </dsp:nvSpPr>
      <dsp:spPr>
        <a:xfrm>
          <a:off x="1220535" y="3489029"/>
          <a:ext cx="6916368" cy="14952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по  начисленным процентам 8,5 тыс.рублей</a:t>
          </a:r>
          <a:endParaRPr lang="ru-RU" sz="3300" kern="1200" dirty="0"/>
        </a:p>
      </dsp:txBody>
      <dsp:txXfrm>
        <a:off x="1220535" y="3489029"/>
        <a:ext cx="5334156" cy="1495298"/>
      </dsp:txXfrm>
    </dsp:sp>
    <dsp:sp modelId="{8DEEA4AE-E8B4-4AC7-B06B-96B1B86D18D4}">
      <dsp:nvSpPr>
        <dsp:cNvPr id="0" name=""/>
        <dsp:cNvSpPr/>
      </dsp:nvSpPr>
      <dsp:spPr>
        <a:xfrm>
          <a:off x="5944424" y="1133934"/>
          <a:ext cx="971943" cy="97194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944424" y="1133934"/>
        <a:ext cx="971943" cy="971943"/>
      </dsp:txXfrm>
    </dsp:sp>
    <dsp:sp modelId="{570CEF27-96CB-43F6-AE55-A04A69092E76}">
      <dsp:nvSpPr>
        <dsp:cNvPr id="0" name=""/>
        <dsp:cNvSpPr/>
      </dsp:nvSpPr>
      <dsp:spPr>
        <a:xfrm>
          <a:off x="6554692" y="2868480"/>
          <a:ext cx="971943" cy="97194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554692" y="2868480"/>
        <a:ext cx="971943" cy="9719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240360" y="72008"/>
          <a:ext cx="1584176" cy="1224136"/>
        </a:xfrm>
        <a:prstGeom xmlns:a="http://schemas.openxmlformats.org/drawingml/2006/main" prst="rect">
          <a:avLst/>
        </a:prstGeom>
        <a:effectLst xmlns:a="http://schemas.openxmlformats.org/drawingml/2006/main">
          <a:softEdge rad="317500"/>
        </a:effectLst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0.75275</cdr:y>
    </cdr:from>
    <cdr:to>
      <cdr:x>1</cdr:x>
      <cdr:y>0.87778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556" y="1957390"/>
          <a:ext cx="5486400" cy="325125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64F5B-DEEB-440D-BAB9-BE349BAAF81C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308CE-C823-4010-A5C7-94B678EDE7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4D888-19F4-4DBE-8219-DF4137F482AB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A8910-D00F-4A8B-8014-B3DEF7E6A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A8910-D00F-4A8B-8014-B3DEF7E6AED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A8910-D00F-4A8B-8014-B3DEF7E6AED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A8910-D00F-4A8B-8014-B3DEF7E6AED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A8910-D00F-4A8B-8014-B3DEF7E6AED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6/26/2023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73" r:id="rId3"/>
    <p:sldLayoutId id="2147484274" r:id="rId4"/>
    <p:sldLayoutId id="2147484275" r:id="rId5"/>
    <p:sldLayoutId id="2147484276" r:id="rId6"/>
    <p:sldLayoutId id="2147484277" r:id="rId7"/>
    <p:sldLayoutId id="2147484278" r:id="rId8"/>
    <p:sldLayoutId id="2147484279" r:id="rId9"/>
    <p:sldLayoutId id="2147484280" r:id="rId10"/>
    <p:sldLayoutId id="2147484281" r:id="rId11"/>
    <p:sldLayoutId id="214748428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microsoft.com/office/2007/relationships/diagramDrawing" Target="../diagrams/drawing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12" Type="http://schemas.openxmlformats.org/officeDocument/2006/relationships/image" Target="../media/image4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3.xml"/><Relationship Id="rId11" Type="http://schemas.openxmlformats.org/officeDocument/2006/relationships/image" Target="../media/image43.png"/><Relationship Id="rId5" Type="http://schemas.openxmlformats.org/officeDocument/2006/relationships/diagramColors" Target="../diagrams/colors2.xml"/><Relationship Id="rId10" Type="http://schemas.openxmlformats.org/officeDocument/2006/relationships/image" Target="../media/image42.jpeg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microsoft.com/office/2007/relationships/diagramDrawing" Target="../diagrams/drawing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5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microsoft.com/office/2007/relationships/diagramDrawing" Target="../diagrams/drawing5.xml"/><Relationship Id="rId4" Type="http://schemas.openxmlformats.org/officeDocument/2006/relationships/diagramData" Target="../diagrams/data4.xml"/><Relationship Id="rId9" Type="http://schemas.openxmlformats.org/officeDocument/2006/relationships/image" Target="../media/image5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5.xml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7.xml"/><Relationship Id="rId4" Type="http://schemas.openxmlformats.org/officeDocument/2006/relationships/chart" Target="../charts/char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8.xml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9.xml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diagramData" Target="../diagrams/data6.xml"/><Relationship Id="rId7" Type="http://schemas.openxmlformats.org/officeDocument/2006/relationships/image" Target="../media/image6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10" Type="http://schemas.microsoft.com/office/2007/relationships/diagramDrawing" Target="../diagrams/drawing7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8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jpe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287072" cy="302433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об исполнении</a:t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района «Шилкинский район» за 2022 год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" y="4038600"/>
            <a:ext cx="2682240" cy="246735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8000" y="4043171"/>
            <a:ext cx="2926079" cy="2462784"/>
          </a:xfrm>
          <a:prstGeom prst="rect">
            <a:avLst/>
          </a:prstGeom>
        </p:spPr>
      </p:pic>
      <p:pic>
        <p:nvPicPr>
          <p:cNvPr id="5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96000" y="4038600"/>
            <a:ext cx="2918459" cy="2462784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Информация о недоимке по налогам, зачисляемым в консолидированный бюджет муниципального района «Шилкинский район"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369739"/>
          <a:ext cx="8064896" cy="2158326"/>
        </p:xfrm>
        <a:graphic>
          <a:graphicData uri="http://schemas.openxmlformats.org/drawingml/2006/table">
            <a:tbl>
              <a:tblPr/>
              <a:tblGrid>
                <a:gridCol w="4032448"/>
                <a:gridCol w="1368152"/>
                <a:gridCol w="1368152"/>
                <a:gridCol w="1296144"/>
              </a:tblGrid>
              <a:tr h="6683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01.01.2021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01.01.2022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01.01.2023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2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по району: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10 795,7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11 664,7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21 943,1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2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числе: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76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налог на доходы физических лиц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977,2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5 156,7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12 647,3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825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 на имущество физических лиц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3 101,5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3 130,3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3 692,7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2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земельный налог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1 786,2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2 396,7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2 959,1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4" name="Picture 4" descr="https://worldsupp.com/wp-content/uploads/2020/08/do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643446"/>
            <a:ext cx="2786082" cy="208985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безвозмездных поступлений муниципального района «Шилкинский район» за 2022 год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14480" y="1092103"/>
          <a:ext cx="7236296" cy="4552249"/>
        </p:xfrm>
        <a:graphic>
          <a:graphicData uri="http://schemas.openxmlformats.org/drawingml/2006/table">
            <a:tbl>
              <a:tblPr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047419"/>
                <a:gridCol w="1093423"/>
                <a:gridCol w="1047727"/>
                <a:gridCol w="1047727"/>
              </a:tblGrid>
              <a:tr h="65445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безвозмездных поступлений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Утверждено,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тыс.рублей 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Исполнено,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тыс.рублей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исполнения, </a:t>
                      </a:r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211 519,8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1 205 116,6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71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Дотации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бюджетам субъектов Российской Федерации и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муниципальных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249 964,7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249 964,7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бюджетам бюджетной системы Российской Федерации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276 289,3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271 039,8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96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бюджетам субъектов Российской Федерации и муниципальных образований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556 082,8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556 082,8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7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Иные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128 188,6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127 034,9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68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бюджетов бюджетной системы РФ от возврата бюджетами бюджетной системы РФ и организациями остатков субсидий,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субвенций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 иных межбюджетных трансфертов, имеющих целевое назначение, прошлых лет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43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Прочие безвозмездные перечисления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object 2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140968"/>
            <a:ext cx="1727454" cy="1175778"/>
          </a:xfrm>
          <a:prstGeom prst="rect">
            <a:avLst/>
          </a:prstGeom>
        </p:spPr>
      </p:pic>
      <p:pic>
        <p:nvPicPr>
          <p:cNvPr id="7" name="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844824"/>
            <a:ext cx="1707642" cy="1175766"/>
          </a:xfrm>
          <a:prstGeom prst="rect">
            <a:avLst/>
          </a:prstGeom>
        </p:spPr>
      </p:pic>
      <p:pic>
        <p:nvPicPr>
          <p:cNvPr id="8" name="object 3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1692402" cy="1175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безвозмездных поступлений за 2020-2022 годы, тыс.рублей</a:t>
            </a:r>
            <a:endParaRPr lang="ru-RU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707904" y="2276872"/>
            <a:ext cx="5209456" cy="864096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Структура безвозмездных перечислений в 2022 году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8913" name="Picture 1" descr="C:\Мои документы\2021\РЕШЕНИЕ ПО ИСПОЛНЕНИЮ\Картинки к слайдам\onderzoeken-1024x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2952327" cy="2952328"/>
          </a:xfrm>
          <a:prstGeom prst="rect">
            <a:avLst/>
          </a:prstGeom>
          <a:noFill/>
          <a:effectLst>
            <a:softEdge rad="127000"/>
          </a:effectLst>
        </p:spPr>
      </p:pic>
      <p:graphicFrame>
        <p:nvGraphicFramePr>
          <p:cNvPr id="7" name="Диаграмма 6"/>
          <p:cNvGraphicFramePr/>
          <p:nvPr/>
        </p:nvGraphicFramePr>
        <p:xfrm>
          <a:off x="3428992" y="3500438"/>
          <a:ext cx="5143536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785786" y="857232"/>
          <a:ext cx="7643866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муниципального района </a:t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«Шилкинский район" за 2022 год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395536" y="1556792"/>
          <a:ext cx="820891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611560" y="1397000"/>
          <a:ext cx="7920880" cy="1383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object 4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39552" y="5229200"/>
            <a:ext cx="1871979" cy="1270762"/>
          </a:xfrm>
          <a:prstGeom prst="rect">
            <a:avLst/>
          </a:prstGeom>
        </p:spPr>
      </p:pic>
      <p:pic>
        <p:nvPicPr>
          <p:cNvPr id="8" name="object 4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275856" y="5157192"/>
            <a:ext cx="2592288" cy="1368152"/>
          </a:xfrm>
          <a:prstGeom prst="rect">
            <a:avLst/>
          </a:prstGeom>
        </p:spPr>
      </p:pic>
      <p:pic>
        <p:nvPicPr>
          <p:cNvPr id="14338" name="Picture 2" descr="https://static.ssl.mts.ru/mts_media/images/materials/finpodushka_21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30574" y="5229200"/>
            <a:ext cx="2713902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«Шилкинский район» по разделам за 2022 год </a:t>
            </a:r>
            <a:endParaRPr lang="ru-RU" sz="2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3" y="1168939"/>
          <a:ext cx="8496946" cy="5278677"/>
        </p:xfrm>
        <a:graphic>
          <a:graphicData uri="http://schemas.openxmlformats.org/drawingml/2006/table">
            <a:tbl>
              <a:tblPr/>
              <a:tblGrid>
                <a:gridCol w="4608515"/>
                <a:gridCol w="1427925"/>
                <a:gridCol w="1230253"/>
                <a:gridCol w="1230253"/>
              </a:tblGrid>
              <a:tr h="7200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раздела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Уточненный план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% 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35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97 067,3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95 285,6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1872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4 363,1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4 354,5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74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71 759,2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70 876,6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6906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73 970,7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73 545,5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1 142 901,1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1 128 068,3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74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55 168,7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50 829,4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92,1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74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26 212,4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26 091,9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3174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Спорт и физическая культура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22 188,9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21 500,7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910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массовой информации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2 800,0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2 800,0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320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муниципального  долга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34,8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34,8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180000"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 общего характера бюджетам муниципальных образований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87 117,7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87 067,7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99,9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128">
                <a:tc>
                  <a:txBody>
                    <a:bodyPr/>
                    <a:lstStyle/>
                    <a:p>
                      <a:pPr marL="180000" algn="l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583 583,9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560 454,9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98,5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</a:t>
            </a:r>
            <a:b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«Шилкинский район» по разделам за 2022 год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728662"/>
          <a:ext cx="9144000" cy="6129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7889" name="Picture 1" descr="C:\Мои документы\2021\РЕШЕНИЕ ПО ИСПОЛНЕНИЮ\Картинки к слайдам\e98e7ec991d16b5f547413049feb41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9785"/>
            <a:ext cx="2214546" cy="177610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по разделу «Общегосударственные вопросы» </a:t>
            </a: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по разделу "Национальная экономика"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611560" y="1268761"/>
          <a:ext cx="8136903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object 23"/>
          <p:cNvGrpSpPr/>
          <p:nvPr/>
        </p:nvGrpSpPr>
        <p:grpSpPr>
          <a:xfrm>
            <a:off x="1043608" y="5517232"/>
            <a:ext cx="7488832" cy="1091565"/>
            <a:chOff x="2253995" y="4509515"/>
            <a:chExt cx="5374005" cy="1091565"/>
          </a:xfrm>
        </p:grpSpPr>
        <p:pic>
          <p:nvPicPr>
            <p:cNvPr id="6" name="object 2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3995" y="4760975"/>
              <a:ext cx="1104900" cy="774192"/>
            </a:xfrm>
            <a:prstGeom prst="rect">
              <a:avLst/>
            </a:prstGeom>
          </p:spPr>
        </p:pic>
        <p:pic>
          <p:nvPicPr>
            <p:cNvPr id="7" name="object 2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43699" y="4509515"/>
              <a:ext cx="883920" cy="1091184"/>
            </a:xfrm>
            <a:prstGeom prst="rect">
              <a:avLst/>
            </a:prstGeom>
          </p:spPr>
        </p:pic>
      </p:grpSp>
      <p:pic>
        <p:nvPicPr>
          <p:cNvPr id="35842" name="Picture 2" descr="https://dou25.edu-nv.ru/files/administrator.dou25_edu_nv_ru/%D0%9D%D0%BE%D0%B2%D0%BE%D1%81%D1%82%D0%B8/%D0%9D%D0%BE%D0%B2%D0%BE%D1%81%D1%82%D0%B8_23.11.2020-27.11.2020/%D1%81%D0%BE%D1%82%D0%BE%D0%B2%D0%B0%D1%8F_%D1%81%D0%B2%D1%8F%D0%B7%D1%8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5085184"/>
            <a:ext cx="2664296" cy="165618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504056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по разделу «Жилищно-коммунальное хозяйство» (тыс.рублей)</a:t>
            </a:r>
            <a:endParaRPr lang="ru-RU" sz="2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23528" y="1397000"/>
          <a:ext cx="8712968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218" name="Picture 2" descr="http://diplomstudent.net/wp-content/uploads/2015/07/lglq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5229200"/>
            <a:ext cx="2022054" cy="133641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220" name="Picture 4" descr="https://yt3.ggpht.com/a/AATXAJxI-j6mcmXhBFZCrHwvCYz9MsS7J1KJOf8SfyNv=s900-c-k-c0x00ffffff-no-rj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4950296"/>
            <a:ext cx="1907704" cy="171906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9"/>
            <a:ext cx="83058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по разделу «Образование"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347864" y="5373216"/>
          <a:ext cx="2016224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07504" y="764704"/>
          <a:ext cx="6696744" cy="430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22" name="Picture 2" descr="https://www.ejin.ru/wp-content/uploads/2017/09/2-22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196752"/>
            <a:ext cx="2633435" cy="2304256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8" name="Диаграмма 7"/>
          <p:cNvGraphicFramePr/>
          <p:nvPr/>
        </p:nvGraphicFramePr>
        <p:xfrm>
          <a:off x="5286380" y="3857628"/>
          <a:ext cx="385762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43100" y="4224527"/>
            <a:ext cx="5867400" cy="263347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204720" y="6031484"/>
            <a:ext cx="6985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1</a:t>
            </a:r>
            <a:endParaRPr sz="800">
              <a:latin typeface="Georgia"/>
              <a:cs typeface="Georg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04720" y="6135115"/>
            <a:ext cx="8636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8</a:t>
            </a:r>
            <a:endParaRPr sz="8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04720" y="6238747"/>
            <a:ext cx="83185" cy="355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90"/>
              </a:lnSpc>
              <a:spcBef>
                <a:spcPts val="100"/>
              </a:spcBef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7</a:t>
            </a:r>
            <a:endParaRPr sz="800">
              <a:latin typeface="Georgia"/>
              <a:cs typeface="Georgia"/>
            </a:endParaRPr>
          </a:p>
          <a:p>
            <a:pPr marL="12700">
              <a:lnSpc>
                <a:spcPts val="815"/>
              </a:lnSpc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5</a:t>
            </a:r>
            <a:endParaRPr sz="800">
              <a:latin typeface="Georgia"/>
              <a:cs typeface="Georgia"/>
            </a:endParaRPr>
          </a:p>
          <a:p>
            <a:pPr marL="12700">
              <a:lnSpc>
                <a:spcPts val="890"/>
              </a:lnSpc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9</a:t>
            </a:r>
            <a:endParaRPr sz="800">
              <a:latin typeface="Georgia"/>
              <a:cs typeface="Georgi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760220" y="879347"/>
            <a:ext cx="6053455" cy="3866515"/>
            <a:chOff x="1760220" y="879347"/>
            <a:chExt cx="6053455" cy="386651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94916" y="3381755"/>
              <a:ext cx="5818632" cy="136398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42795" y="3409441"/>
              <a:ext cx="5724016" cy="126898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42795" y="3409441"/>
              <a:ext cx="5724525" cy="1269365"/>
            </a:xfrm>
            <a:custGeom>
              <a:avLst/>
              <a:gdLst/>
              <a:ahLst/>
              <a:cxnLst/>
              <a:rect l="l" t="t" r="r" b="b"/>
              <a:pathLst>
                <a:path w="5724525" h="1269364">
                  <a:moveTo>
                    <a:pt x="0" y="1268984"/>
                  </a:moveTo>
                  <a:lnTo>
                    <a:pt x="44438" y="1221821"/>
                  </a:lnTo>
                  <a:lnTo>
                    <a:pt x="90679" y="1175742"/>
                  </a:lnTo>
                  <a:lnTo>
                    <a:pt x="138724" y="1130746"/>
                  </a:lnTo>
                  <a:lnTo>
                    <a:pt x="188571" y="1086834"/>
                  </a:lnTo>
                  <a:lnTo>
                    <a:pt x="240221" y="1044005"/>
                  </a:lnTo>
                  <a:lnTo>
                    <a:pt x="293674" y="1002259"/>
                  </a:lnTo>
                  <a:lnTo>
                    <a:pt x="348930" y="961597"/>
                  </a:lnTo>
                  <a:lnTo>
                    <a:pt x="405989" y="922018"/>
                  </a:lnTo>
                  <a:lnTo>
                    <a:pt x="464851" y="883522"/>
                  </a:lnTo>
                  <a:lnTo>
                    <a:pt x="525515" y="846110"/>
                  </a:lnTo>
                  <a:lnTo>
                    <a:pt x="587983" y="809781"/>
                  </a:lnTo>
                  <a:lnTo>
                    <a:pt x="652254" y="774535"/>
                  </a:lnTo>
                  <a:lnTo>
                    <a:pt x="718327" y="740373"/>
                  </a:lnTo>
                  <a:lnTo>
                    <a:pt x="786204" y="707295"/>
                  </a:lnTo>
                  <a:lnTo>
                    <a:pt x="820818" y="691161"/>
                  </a:lnTo>
                  <a:lnTo>
                    <a:pt x="855883" y="675299"/>
                  </a:lnTo>
                  <a:lnTo>
                    <a:pt x="891399" y="659708"/>
                  </a:lnTo>
                  <a:lnTo>
                    <a:pt x="927365" y="644387"/>
                  </a:lnTo>
                  <a:lnTo>
                    <a:pt x="963783" y="629338"/>
                  </a:lnTo>
                  <a:lnTo>
                    <a:pt x="1000651" y="614559"/>
                  </a:lnTo>
                  <a:lnTo>
                    <a:pt x="1037969" y="600051"/>
                  </a:lnTo>
                  <a:lnTo>
                    <a:pt x="1075739" y="585814"/>
                  </a:lnTo>
                  <a:lnTo>
                    <a:pt x="1113959" y="571848"/>
                  </a:lnTo>
                  <a:lnTo>
                    <a:pt x="1152630" y="558152"/>
                  </a:lnTo>
                  <a:lnTo>
                    <a:pt x="1191751" y="544728"/>
                  </a:lnTo>
                  <a:lnTo>
                    <a:pt x="1231324" y="531574"/>
                  </a:lnTo>
                  <a:lnTo>
                    <a:pt x="1271347" y="518691"/>
                  </a:lnTo>
                  <a:lnTo>
                    <a:pt x="1311821" y="506079"/>
                  </a:lnTo>
                  <a:lnTo>
                    <a:pt x="1352745" y="493738"/>
                  </a:lnTo>
                  <a:lnTo>
                    <a:pt x="1394120" y="481668"/>
                  </a:lnTo>
                  <a:lnTo>
                    <a:pt x="1435946" y="469869"/>
                  </a:lnTo>
                  <a:lnTo>
                    <a:pt x="1478223" y="458341"/>
                  </a:lnTo>
                  <a:lnTo>
                    <a:pt x="1520951" y="447083"/>
                  </a:lnTo>
                  <a:lnTo>
                    <a:pt x="1564129" y="436096"/>
                  </a:lnTo>
                  <a:lnTo>
                    <a:pt x="1607758" y="425380"/>
                  </a:lnTo>
                  <a:lnTo>
                    <a:pt x="1651838" y="414936"/>
                  </a:lnTo>
                  <a:lnTo>
                    <a:pt x="1696368" y="404762"/>
                  </a:lnTo>
                  <a:lnTo>
                    <a:pt x="1741349" y="394858"/>
                  </a:lnTo>
                  <a:lnTo>
                    <a:pt x="1786781" y="385226"/>
                  </a:lnTo>
                  <a:lnTo>
                    <a:pt x="1832663" y="375865"/>
                  </a:lnTo>
                  <a:lnTo>
                    <a:pt x="1878997" y="366774"/>
                  </a:lnTo>
                  <a:lnTo>
                    <a:pt x="1925781" y="357955"/>
                  </a:lnTo>
                  <a:lnTo>
                    <a:pt x="1973016" y="349406"/>
                  </a:lnTo>
                  <a:lnTo>
                    <a:pt x="2020701" y="341128"/>
                  </a:lnTo>
                  <a:lnTo>
                    <a:pt x="2068837" y="333121"/>
                  </a:lnTo>
                  <a:lnTo>
                    <a:pt x="2117424" y="325385"/>
                  </a:lnTo>
                  <a:lnTo>
                    <a:pt x="2166462" y="317920"/>
                  </a:lnTo>
                  <a:lnTo>
                    <a:pt x="2215951" y="310725"/>
                  </a:lnTo>
                  <a:lnTo>
                    <a:pt x="2265890" y="303802"/>
                  </a:lnTo>
                  <a:lnTo>
                    <a:pt x="2316280" y="297149"/>
                  </a:lnTo>
                  <a:lnTo>
                    <a:pt x="2367120" y="290768"/>
                  </a:lnTo>
                  <a:lnTo>
                    <a:pt x="2418412" y="284657"/>
                  </a:lnTo>
                  <a:lnTo>
                    <a:pt x="2470154" y="278817"/>
                  </a:lnTo>
                  <a:lnTo>
                    <a:pt x="2522347" y="273248"/>
                  </a:lnTo>
                  <a:lnTo>
                    <a:pt x="2574990" y="267950"/>
                  </a:lnTo>
                  <a:lnTo>
                    <a:pt x="2628084" y="262923"/>
                  </a:lnTo>
                  <a:lnTo>
                    <a:pt x="2681629" y="258167"/>
                  </a:lnTo>
                  <a:lnTo>
                    <a:pt x="2735625" y="253681"/>
                  </a:lnTo>
                  <a:lnTo>
                    <a:pt x="2790072" y="249467"/>
                  </a:lnTo>
                  <a:lnTo>
                    <a:pt x="2844969" y="245523"/>
                  </a:lnTo>
                  <a:lnTo>
                    <a:pt x="2900317" y="241851"/>
                  </a:lnTo>
                  <a:lnTo>
                    <a:pt x="2956115" y="238449"/>
                  </a:lnTo>
                  <a:lnTo>
                    <a:pt x="3012365" y="235318"/>
                  </a:lnTo>
                  <a:lnTo>
                    <a:pt x="3069065" y="232458"/>
                  </a:lnTo>
                  <a:lnTo>
                    <a:pt x="3126216" y="229869"/>
                  </a:lnTo>
                  <a:lnTo>
                    <a:pt x="3183817" y="227551"/>
                  </a:lnTo>
                  <a:lnTo>
                    <a:pt x="3241870" y="225504"/>
                  </a:lnTo>
                  <a:lnTo>
                    <a:pt x="3300373" y="223728"/>
                  </a:lnTo>
                  <a:lnTo>
                    <a:pt x="3359327" y="222222"/>
                  </a:lnTo>
                  <a:lnTo>
                    <a:pt x="3418731" y="220988"/>
                  </a:lnTo>
                  <a:lnTo>
                    <a:pt x="3478586" y="220024"/>
                  </a:lnTo>
                  <a:lnTo>
                    <a:pt x="3538892" y="219332"/>
                  </a:lnTo>
                  <a:lnTo>
                    <a:pt x="3599649" y="218910"/>
                  </a:lnTo>
                  <a:lnTo>
                    <a:pt x="3660857" y="218759"/>
                  </a:lnTo>
                  <a:lnTo>
                    <a:pt x="3722515" y="218879"/>
                  </a:lnTo>
                  <a:lnTo>
                    <a:pt x="3784624" y="219270"/>
                  </a:lnTo>
                  <a:lnTo>
                    <a:pt x="3847183" y="219932"/>
                  </a:lnTo>
                  <a:lnTo>
                    <a:pt x="3910194" y="220865"/>
                  </a:lnTo>
                  <a:lnTo>
                    <a:pt x="3973655" y="222069"/>
                  </a:lnTo>
                  <a:lnTo>
                    <a:pt x="4037567" y="223544"/>
                  </a:lnTo>
                  <a:lnTo>
                    <a:pt x="4101929" y="225290"/>
                  </a:lnTo>
                  <a:lnTo>
                    <a:pt x="4166742" y="227306"/>
                  </a:lnTo>
                  <a:lnTo>
                    <a:pt x="4232006" y="229594"/>
                  </a:lnTo>
                  <a:lnTo>
                    <a:pt x="4297721" y="232152"/>
                  </a:lnTo>
                  <a:lnTo>
                    <a:pt x="4363887" y="234982"/>
                  </a:lnTo>
                  <a:lnTo>
                    <a:pt x="4430503" y="238082"/>
                  </a:lnTo>
                  <a:lnTo>
                    <a:pt x="4497570" y="241453"/>
                  </a:lnTo>
                  <a:lnTo>
                    <a:pt x="4565088" y="245095"/>
                  </a:lnTo>
                  <a:lnTo>
                    <a:pt x="4633056" y="249009"/>
                  </a:lnTo>
                  <a:lnTo>
                    <a:pt x="4701475" y="253193"/>
                  </a:lnTo>
                  <a:lnTo>
                    <a:pt x="4770345" y="257648"/>
                  </a:lnTo>
                  <a:lnTo>
                    <a:pt x="4839666" y="262374"/>
                  </a:lnTo>
                  <a:lnTo>
                    <a:pt x="4909437" y="267371"/>
                  </a:lnTo>
                  <a:lnTo>
                    <a:pt x="4979659" y="272638"/>
                  </a:lnTo>
                  <a:lnTo>
                    <a:pt x="5050332" y="278177"/>
                  </a:lnTo>
                  <a:lnTo>
                    <a:pt x="5121455" y="283987"/>
                  </a:lnTo>
                  <a:lnTo>
                    <a:pt x="5193030" y="290068"/>
                  </a:lnTo>
                  <a:lnTo>
                    <a:pt x="5220715" y="0"/>
                  </a:lnTo>
                  <a:lnTo>
                    <a:pt x="5724016" y="579247"/>
                  </a:lnTo>
                  <a:lnTo>
                    <a:pt x="5110099" y="1160145"/>
                  </a:lnTo>
                  <a:lnTo>
                    <a:pt x="5137784" y="870204"/>
                  </a:lnTo>
                  <a:lnTo>
                    <a:pt x="5070459" y="859900"/>
                  </a:lnTo>
                  <a:lnTo>
                    <a:pt x="5003487" y="849867"/>
                  </a:lnTo>
                  <a:lnTo>
                    <a:pt x="4936869" y="840105"/>
                  </a:lnTo>
                  <a:lnTo>
                    <a:pt x="4870605" y="830615"/>
                  </a:lnTo>
                  <a:lnTo>
                    <a:pt x="4804695" y="821396"/>
                  </a:lnTo>
                  <a:lnTo>
                    <a:pt x="4739138" y="812448"/>
                  </a:lnTo>
                  <a:lnTo>
                    <a:pt x="4673935" y="803771"/>
                  </a:lnTo>
                  <a:lnTo>
                    <a:pt x="4609085" y="795365"/>
                  </a:lnTo>
                  <a:lnTo>
                    <a:pt x="4544590" y="787230"/>
                  </a:lnTo>
                  <a:lnTo>
                    <a:pt x="4480448" y="779367"/>
                  </a:lnTo>
                  <a:lnTo>
                    <a:pt x="4416660" y="771774"/>
                  </a:lnTo>
                  <a:lnTo>
                    <a:pt x="4353226" y="764453"/>
                  </a:lnTo>
                  <a:lnTo>
                    <a:pt x="4290145" y="757403"/>
                  </a:lnTo>
                  <a:lnTo>
                    <a:pt x="4227418" y="750624"/>
                  </a:lnTo>
                  <a:lnTo>
                    <a:pt x="4165045" y="744117"/>
                  </a:lnTo>
                  <a:lnTo>
                    <a:pt x="4103025" y="737880"/>
                  </a:lnTo>
                  <a:lnTo>
                    <a:pt x="4041360" y="731915"/>
                  </a:lnTo>
                  <a:lnTo>
                    <a:pt x="3980048" y="726220"/>
                  </a:lnTo>
                  <a:lnTo>
                    <a:pt x="3919089" y="720797"/>
                  </a:lnTo>
                  <a:lnTo>
                    <a:pt x="3858485" y="715645"/>
                  </a:lnTo>
                  <a:lnTo>
                    <a:pt x="3798234" y="710765"/>
                  </a:lnTo>
                  <a:lnTo>
                    <a:pt x="3738337" y="706155"/>
                  </a:lnTo>
                  <a:lnTo>
                    <a:pt x="3678794" y="701817"/>
                  </a:lnTo>
                  <a:lnTo>
                    <a:pt x="3619604" y="697749"/>
                  </a:lnTo>
                  <a:lnTo>
                    <a:pt x="3560768" y="693953"/>
                  </a:lnTo>
                  <a:lnTo>
                    <a:pt x="3502286" y="690429"/>
                  </a:lnTo>
                  <a:lnTo>
                    <a:pt x="3444158" y="687175"/>
                  </a:lnTo>
                  <a:lnTo>
                    <a:pt x="3386383" y="684192"/>
                  </a:lnTo>
                  <a:lnTo>
                    <a:pt x="3328962" y="681481"/>
                  </a:lnTo>
                  <a:lnTo>
                    <a:pt x="3271895" y="679041"/>
                  </a:lnTo>
                  <a:lnTo>
                    <a:pt x="3215182" y="676872"/>
                  </a:lnTo>
                  <a:lnTo>
                    <a:pt x="3158822" y="674974"/>
                  </a:lnTo>
                  <a:lnTo>
                    <a:pt x="3102816" y="673347"/>
                  </a:lnTo>
                  <a:lnTo>
                    <a:pt x="3047164" y="671992"/>
                  </a:lnTo>
                  <a:lnTo>
                    <a:pt x="2991866" y="670908"/>
                  </a:lnTo>
                  <a:lnTo>
                    <a:pt x="2936921" y="670094"/>
                  </a:lnTo>
                  <a:lnTo>
                    <a:pt x="2882330" y="669553"/>
                  </a:lnTo>
                  <a:lnTo>
                    <a:pt x="2828092" y="669282"/>
                  </a:lnTo>
                  <a:lnTo>
                    <a:pt x="2774209" y="669282"/>
                  </a:lnTo>
                  <a:lnTo>
                    <a:pt x="2720679" y="669554"/>
                  </a:lnTo>
                  <a:lnTo>
                    <a:pt x="2667503" y="670097"/>
                  </a:lnTo>
                  <a:lnTo>
                    <a:pt x="2614681" y="670911"/>
                  </a:lnTo>
                  <a:lnTo>
                    <a:pt x="2562212" y="671996"/>
                  </a:lnTo>
                  <a:lnTo>
                    <a:pt x="2510097" y="673353"/>
                  </a:lnTo>
                  <a:lnTo>
                    <a:pt x="2458336" y="674980"/>
                  </a:lnTo>
                  <a:lnTo>
                    <a:pt x="2406928" y="676879"/>
                  </a:lnTo>
                  <a:lnTo>
                    <a:pt x="2355875" y="679049"/>
                  </a:lnTo>
                  <a:lnTo>
                    <a:pt x="2305175" y="681491"/>
                  </a:lnTo>
                  <a:lnTo>
                    <a:pt x="2254829" y="684203"/>
                  </a:lnTo>
                  <a:lnTo>
                    <a:pt x="2204836" y="687187"/>
                  </a:lnTo>
                  <a:lnTo>
                    <a:pt x="2155197" y="690442"/>
                  </a:lnTo>
                  <a:lnTo>
                    <a:pt x="2105912" y="693968"/>
                  </a:lnTo>
                  <a:lnTo>
                    <a:pt x="2056981" y="697765"/>
                  </a:lnTo>
                  <a:lnTo>
                    <a:pt x="2008404" y="701834"/>
                  </a:lnTo>
                  <a:lnTo>
                    <a:pt x="1960180" y="706173"/>
                  </a:lnTo>
                  <a:lnTo>
                    <a:pt x="1912310" y="710784"/>
                  </a:lnTo>
                  <a:lnTo>
                    <a:pt x="1864793" y="715666"/>
                  </a:lnTo>
                  <a:lnTo>
                    <a:pt x="1817631" y="720820"/>
                  </a:lnTo>
                  <a:lnTo>
                    <a:pt x="1770822" y="726244"/>
                  </a:lnTo>
                  <a:lnTo>
                    <a:pt x="1724367" y="731940"/>
                  </a:lnTo>
                  <a:lnTo>
                    <a:pt x="1678265" y="737907"/>
                  </a:lnTo>
                  <a:lnTo>
                    <a:pt x="1632518" y="744145"/>
                  </a:lnTo>
                  <a:lnTo>
                    <a:pt x="1587124" y="750655"/>
                  </a:lnTo>
                  <a:lnTo>
                    <a:pt x="1542083" y="757436"/>
                  </a:lnTo>
                  <a:lnTo>
                    <a:pt x="1497397" y="764487"/>
                  </a:lnTo>
                  <a:lnTo>
                    <a:pt x="1453064" y="771811"/>
                  </a:lnTo>
                  <a:lnTo>
                    <a:pt x="1409085" y="779405"/>
                  </a:lnTo>
                  <a:lnTo>
                    <a:pt x="1365460" y="787271"/>
                  </a:lnTo>
                  <a:lnTo>
                    <a:pt x="1322188" y="795407"/>
                  </a:lnTo>
                  <a:lnTo>
                    <a:pt x="1279271" y="803815"/>
                  </a:lnTo>
                  <a:lnTo>
                    <a:pt x="1236706" y="812495"/>
                  </a:lnTo>
                  <a:lnTo>
                    <a:pt x="1194496" y="821445"/>
                  </a:lnTo>
                  <a:lnTo>
                    <a:pt x="1152639" y="830667"/>
                  </a:lnTo>
                  <a:lnTo>
                    <a:pt x="1111137" y="840160"/>
                  </a:lnTo>
                  <a:lnTo>
                    <a:pt x="1069987" y="849924"/>
                  </a:lnTo>
                  <a:lnTo>
                    <a:pt x="1029192" y="859960"/>
                  </a:lnTo>
                  <a:lnTo>
                    <a:pt x="988750" y="870266"/>
                  </a:lnTo>
                  <a:lnTo>
                    <a:pt x="948662" y="880844"/>
                  </a:lnTo>
                  <a:lnTo>
                    <a:pt x="908928" y="891694"/>
                  </a:lnTo>
                  <a:lnTo>
                    <a:pt x="869548" y="902814"/>
                  </a:lnTo>
                  <a:lnTo>
                    <a:pt x="830521" y="914206"/>
                  </a:lnTo>
                  <a:lnTo>
                    <a:pt x="791848" y="925869"/>
                  </a:lnTo>
                  <a:lnTo>
                    <a:pt x="753529" y="937803"/>
                  </a:lnTo>
                  <a:lnTo>
                    <a:pt x="715563" y="950008"/>
                  </a:lnTo>
                  <a:lnTo>
                    <a:pt x="677951" y="962485"/>
                  </a:lnTo>
                  <a:lnTo>
                    <a:pt x="640693" y="975233"/>
                  </a:lnTo>
                  <a:lnTo>
                    <a:pt x="603789" y="988252"/>
                  </a:lnTo>
                  <a:lnTo>
                    <a:pt x="567238" y="1001543"/>
                  </a:lnTo>
                  <a:lnTo>
                    <a:pt x="531042" y="1015104"/>
                  </a:lnTo>
                  <a:lnTo>
                    <a:pt x="495198" y="1028937"/>
                  </a:lnTo>
                  <a:lnTo>
                    <a:pt x="459709" y="1043041"/>
                  </a:lnTo>
                  <a:lnTo>
                    <a:pt x="389791" y="1072064"/>
                  </a:lnTo>
                  <a:lnTo>
                    <a:pt x="321289" y="1102171"/>
                  </a:lnTo>
                  <a:lnTo>
                    <a:pt x="254201" y="1133363"/>
                  </a:lnTo>
                  <a:lnTo>
                    <a:pt x="188528" y="1165641"/>
                  </a:lnTo>
                  <a:lnTo>
                    <a:pt x="124270" y="1199003"/>
                  </a:lnTo>
                  <a:lnTo>
                    <a:pt x="61427" y="1233451"/>
                  </a:lnTo>
                  <a:lnTo>
                    <a:pt x="30537" y="1251082"/>
                  </a:lnTo>
                  <a:lnTo>
                    <a:pt x="0" y="1268984"/>
                  </a:lnTo>
                  <a:close/>
                </a:path>
              </a:pathLst>
            </a:custGeom>
            <a:ln w="9525">
              <a:solidFill>
                <a:srgbClr val="87AA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60220" y="879347"/>
              <a:ext cx="5870448" cy="324612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901189" y="2852420"/>
            <a:ext cx="6985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1</a:t>
            </a:r>
            <a:endParaRPr sz="800">
              <a:latin typeface="Georgia"/>
              <a:cs typeface="Georg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01189" y="2956051"/>
            <a:ext cx="73660" cy="1479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spc="-434" dirty="0">
                <a:solidFill>
                  <a:srgbClr val="FFFFFF"/>
                </a:solidFill>
                <a:latin typeface="Georgia"/>
                <a:cs typeface="Georgia"/>
              </a:rPr>
              <a:t>8</a:t>
            </a:r>
            <a:endParaRPr sz="800">
              <a:latin typeface="Georgia"/>
              <a:cs typeface="Georg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01189" y="3059379"/>
            <a:ext cx="77470" cy="1485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7</a:t>
            </a:r>
            <a:endParaRPr sz="800">
              <a:latin typeface="Georgia"/>
              <a:cs typeface="Georg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01189" y="3163570"/>
            <a:ext cx="83185" cy="2520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890"/>
              </a:lnSpc>
              <a:spcBef>
                <a:spcPts val="105"/>
              </a:spcBef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5</a:t>
            </a:r>
            <a:endParaRPr sz="800">
              <a:latin typeface="Georgia"/>
              <a:cs typeface="Georgia"/>
            </a:endParaRPr>
          </a:p>
          <a:p>
            <a:pPr marL="12700">
              <a:lnSpc>
                <a:spcPts val="890"/>
              </a:lnSpc>
            </a:pPr>
            <a:r>
              <a:rPr sz="800" dirty="0">
                <a:solidFill>
                  <a:srgbClr val="FFFFFF"/>
                </a:solidFill>
                <a:latin typeface="Georgia"/>
                <a:cs typeface="Georgia"/>
              </a:rPr>
              <a:t>9</a:t>
            </a:r>
            <a:endParaRPr sz="800">
              <a:latin typeface="Georgia"/>
              <a:cs typeface="Georgi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39444" y="40639"/>
            <a:ext cx="6809105" cy="604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41910" algn="ctr">
              <a:lnSpc>
                <a:spcPct val="100000"/>
              </a:lnSpc>
              <a:spcBef>
                <a:spcPts val="95"/>
              </a:spcBef>
            </a:pPr>
            <a:r>
              <a:rPr sz="1900" b="1" spc="-5" dirty="0">
                <a:latin typeface="Monotype Corsiva"/>
                <a:cs typeface="Monotype Corsiva"/>
              </a:rPr>
              <a:t>Изменение</a:t>
            </a:r>
            <a:r>
              <a:rPr sz="1900" b="1" spc="30" dirty="0">
                <a:latin typeface="Monotype Corsiva"/>
                <a:cs typeface="Monotype Corsiva"/>
              </a:rPr>
              <a:t> </a:t>
            </a:r>
            <a:r>
              <a:rPr sz="1900" b="1" spc="-5" dirty="0">
                <a:latin typeface="Monotype Corsiva"/>
                <a:cs typeface="Monotype Corsiva"/>
              </a:rPr>
              <a:t>утвержденных</a:t>
            </a:r>
            <a:r>
              <a:rPr sz="1900" b="1" spc="10" dirty="0">
                <a:latin typeface="Monotype Corsiva"/>
                <a:cs typeface="Monotype Corsiva"/>
              </a:rPr>
              <a:t> </a:t>
            </a:r>
            <a:r>
              <a:rPr sz="1900" b="1" spc="-5" dirty="0">
                <a:latin typeface="Monotype Corsiva"/>
                <a:cs typeface="Monotype Corsiva"/>
              </a:rPr>
              <a:t>параметров</a:t>
            </a:r>
            <a:r>
              <a:rPr sz="1900" b="1" spc="25" dirty="0">
                <a:latin typeface="Monotype Corsiva"/>
                <a:cs typeface="Monotype Corsiva"/>
              </a:rPr>
              <a:t> </a:t>
            </a:r>
            <a:r>
              <a:rPr sz="1900" b="1" spc="-5" dirty="0">
                <a:latin typeface="Monotype Corsiva"/>
                <a:cs typeface="Monotype Corsiva"/>
              </a:rPr>
              <a:t>бюджета</a:t>
            </a:r>
            <a:endParaRPr sz="1900" b="1" dirty="0">
              <a:latin typeface="Monotype Corsiva"/>
              <a:cs typeface="Monotype Corsiva"/>
            </a:endParaRPr>
          </a:p>
          <a:p>
            <a:pPr algn="ctr">
              <a:lnSpc>
                <a:spcPct val="100000"/>
              </a:lnSpc>
            </a:pPr>
            <a:r>
              <a:rPr lang="ru-RU" sz="1900" b="1" spc="-5" dirty="0" smtClean="0">
                <a:latin typeface="Monotype Corsiva"/>
                <a:cs typeface="Monotype Corsiva"/>
              </a:rPr>
              <a:t>муниципального района «Шилкинский район»</a:t>
            </a:r>
            <a:r>
              <a:rPr sz="1900" b="1" spc="-5" dirty="0" smtClean="0">
                <a:latin typeface="Monotype Corsiva"/>
                <a:cs typeface="Monotype Corsiva"/>
              </a:rPr>
              <a:t>,</a:t>
            </a:r>
            <a:r>
              <a:rPr sz="1900" b="1" spc="5" dirty="0" smtClean="0">
                <a:latin typeface="Monotype Corsiva"/>
                <a:cs typeface="Monotype Corsiva"/>
              </a:rPr>
              <a:t> </a:t>
            </a:r>
            <a:r>
              <a:rPr lang="ru-RU" sz="1900" b="1" spc="-10" dirty="0" err="1" smtClean="0">
                <a:latin typeface="Monotype Corsiva"/>
                <a:cs typeface="Monotype Corsiva"/>
              </a:rPr>
              <a:t>тыс</a:t>
            </a:r>
            <a:r>
              <a:rPr sz="1900" b="1" spc="-10" dirty="0" smtClean="0">
                <a:latin typeface="Monotype Corsiva"/>
                <a:cs typeface="Monotype Corsiva"/>
              </a:rPr>
              <a:t>.</a:t>
            </a:r>
            <a:r>
              <a:rPr sz="1900" b="1" spc="25" dirty="0" smtClean="0">
                <a:latin typeface="Monotype Corsiva"/>
                <a:cs typeface="Monotype Corsiva"/>
              </a:rPr>
              <a:t> </a:t>
            </a:r>
            <a:r>
              <a:rPr sz="1900" b="1" spc="-5" dirty="0">
                <a:latin typeface="Monotype Corsiva"/>
                <a:cs typeface="Monotype Corsiva"/>
              </a:rPr>
              <a:t>рублей</a:t>
            </a:r>
            <a:endParaRPr sz="1900" b="1" dirty="0">
              <a:latin typeface="Monotype Corsiva"/>
              <a:cs typeface="Monotype Corsiv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11658" y="717041"/>
            <a:ext cx="8660130" cy="0"/>
          </a:xfrm>
          <a:custGeom>
            <a:avLst/>
            <a:gdLst/>
            <a:ahLst/>
            <a:cxnLst/>
            <a:rect l="l" t="t" r="r" b="b"/>
            <a:pathLst>
              <a:path w="8660130">
                <a:moveTo>
                  <a:pt x="0" y="0"/>
                </a:moveTo>
                <a:lnTo>
                  <a:pt x="8660130" y="0"/>
                </a:lnTo>
              </a:path>
            </a:pathLst>
          </a:custGeom>
          <a:ln w="19812">
            <a:solidFill>
              <a:srgbClr val="CC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7" name="object 17"/>
          <p:cNvGrpSpPr/>
          <p:nvPr/>
        </p:nvGrpSpPr>
        <p:grpSpPr>
          <a:xfrm>
            <a:off x="1586483" y="4212335"/>
            <a:ext cx="1668780" cy="1065530"/>
            <a:chOff x="1586483" y="4212335"/>
            <a:chExt cx="1668780" cy="1065530"/>
          </a:xfrm>
        </p:grpSpPr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86483" y="4212335"/>
              <a:ext cx="1668779" cy="106527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37943" y="4494275"/>
              <a:ext cx="1165859" cy="565404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638299" y="4239767"/>
              <a:ext cx="1565148" cy="96926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638299" y="4239767"/>
              <a:ext cx="1565275" cy="969644"/>
            </a:xfrm>
            <a:custGeom>
              <a:avLst/>
              <a:gdLst/>
              <a:ahLst/>
              <a:cxnLst/>
              <a:rect l="l" t="t" r="r" b="b"/>
              <a:pathLst>
                <a:path w="1565275" h="969645">
                  <a:moveTo>
                    <a:pt x="0" y="484631"/>
                  </a:moveTo>
                  <a:lnTo>
                    <a:pt x="240283" y="345566"/>
                  </a:lnTo>
                  <a:lnTo>
                    <a:pt x="229235" y="141985"/>
                  </a:lnTo>
                  <a:lnTo>
                    <a:pt x="557911" y="148843"/>
                  </a:lnTo>
                  <a:lnTo>
                    <a:pt x="782574" y="0"/>
                  </a:lnTo>
                  <a:lnTo>
                    <a:pt x="1007237" y="148843"/>
                  </a:lnTo>
                  <a:lnTo>
                    <a:pt x="1335913" y="141985"/>
                  </a:lnTo>
                  <a:lnTo>
                    <a:pt x="1324864" y="345566"/>
                  </a:lnTo>
                  <a:lnTo>
                    <a:pt x="1565148" y="484631"/>
                  </a:lnTo>
                  <a:lnTo>
                    <a:pt x="1324864" y="623696"/>
                  </a:lnTo>
                  <a:lnTo>
                    <a:pt x="1335913" y="827277"/>
                  </a:lnTo>
                  <a:lnTo>
                    <a:pt x="1007237" y="820419"/>
                  </a:lnTo>
                  <a:lnTo>
                    <a:pt x="782574" y="969263"/>
                  </a:lnTo>
                  <a:lnTo>
                    <a:pt x="557911" y="820419"/>
                  </a:lnTo>
                  <a:lnTo>
                    <a:pt x="229235" y="827277"/>
                  </a:lnTo>
                  <a:lnTo>
                    <a:pt x="240283" y="623696"/>
                  </a:lnTo>
                  <a:lnTo>
                    <a:pt x="0" y="484631"/>
                  </a:lnTo>
                  <a:close/>
                </a:path>
              </a:pathLst>
            </a:custGeom>
            <a:ln w="9144">
              <a:solidFill>
                <a:srgbClr val="87AA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1928794" y="4544948"/>
            <a:ext cx="100013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i="1" spc="5" dirty="0" smtClean="0">
                <a:latin typeface="Monotype Corsiva"/>
                <a:cs typeface="Monotype Corsiva"/>
              </a:rPr>
              <a:t>1 195 661,9</a:t>
            </a:r>
            <a:endParaRPr sz="1800" dirty="0">
              <a:latin typeface="Monotype Corsiva"/>
              <a:cs typeface="Monotype Corsiva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463039" y="2532888"/>
            <a:ext cx="1719580" cy="1114425"/>
            <a:chOff x="1463039" y="2532888"/>
            <a:chExt cx="1719580" cy="1114425"/>
          </a:xfrm>
        </p:grpSpPr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63039" y="2532888"/>
              <a:ext cx="1719072" cy="111404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738883" y="2839212"/>
              <a:ext cx="1165859" cy="56540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514855" y="2560320"/>
              <a:ext cx="1615439" cy="1018031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514855" y="2560320"/>
              <a:ext cx="1615440" cy="1018540"/>
            </a:xfrm>
            <a:custGeom>
              <a:avLst/>
              <a:gdLst/>
              <a:ahLst/>
              <a:cxnLst/>
              <a:rect l="l" t="t" r="r" b="b"/>
              <a:pathLst>
                <a:path w="1615439" h="1018539">
                  <a:moveTo>
                    <a:pt x="0" y="509015"/>
                  </a:moveTo>
                  <a:lnTo>
                    <a:pt x="248031" y="362965"/>
                  </a:lnTo>
                  <a:lnTo>
                    <a:pt x="236600" y="149097"/>
                  </a:lnTo>
                  <a:lnTo>
                    <a:pt x="575944" y="156337"/>
                  </a:lnTo>
                  <a:lnTo>
                    <a:pt x="807719" y="0"/>
                  </a:lnTo>
                  <a:lnTo>
                    <a:pt x="1039494" y="156337"/>
                  </a:lnTo>
                  <a:lnTo>
                    <a:pt x="1378839" y="149097"/>
                  </a:lnTo>
                  <a:lnTo>
                    <a:pt x="1367408" y="362965"/>
                  </a:lnTo>
                  <a:lnTo>
                    <a:pt x="1615439" y="509015"/>
                  </a:lnTo>
                  <a:lnTo>
                    <a:pt x="1367408" y="655065"/>
                  </a:lnTo>
                  <a:lnTo>
                    <a:pt x="1378839" y="868933"/>
                  </a:lnTo>
                  <a:lnTo>
                    <a:pt x="1039494" y="861694"/>
                  </a:lnTo>
                  <a:lnTo>
                    <a:pt x="807719" y="1018031"/>
                  </a:lnTo>
                  <a:lnTo>
                    <a:pt x="575944" y="861694"/>
                  </a:lnTo>
                  <a:lnTo>
                    <a:pt x="236600" y="868933"/>
                  </a:lnTo>
                  <a:lnTo>
                    <a:pt x="248031" y="655065"/>
                  </a:lnTo>
                  <a:lnTo>
                    <a:pt x="0" y="509015"/>
                  </a:lnTo>
                  <a:close/>
                </a:path>
              </a:pathLst>
            </a:custGeom>
            <a:ln w="9144">
              <a:solidFill>
                <a:srgbClr val="8AAC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1857356" y="2889884"/>
            <a:ext cx="100013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 smtClean="0">
                <a:latin typeface="Monotype Corsiva"/>
                <a:cs typeface="Monotype Corsiva"/>
              </a:rPr>
              <a:t>1 195 661,9</a:t>
            </a:r>
            <a:endParaRPr sz="1800" b="1" dirty="0">
              <a:latin typeface="Monotype Corsiva"/>
              <a:cs typeface="Monotype Corsiva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1687067" y="5603747"/>
            <a:ext cx="1651000" cy="1106805"/>
            <a:chOff x="1687067" y="5603747"/>
            <a:chExt cx="1651000" cy="1106805"/>
          </a:xfrm>
        </p:grpSpPr>
        <p:pic>
          <p:nvPicPr>
            <p:cNvPr id="30" name="object 3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87067" y="5603747"/>
              <a:ext cx="1650492" cy="1106424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921763" y="5907023"/>
              <a:ext cx="1179576" cy="565404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738883" y="5632703"/>
              <a:ext cx="1546860" cy="1008888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1738883" y="5632703"/>
              <a:ext cx="1546860" cy="1009015"/>
            </a:xfrm>
            <a:custGeom>
              <a:avLst/>
              <a:gdLst/>
              <a:ahLst/>
              <a:cxnLst/>
              <a:rect l="l" t="t" r="r" b="b"/>
              <a:pathLst>
                <a:path w="1546860" h="1009015">
                  <a:moveTo>
                    <a:pt x="0" y="504444"/>
                  </a:moveTo>
                  <a:lnTo>
                    <a:pt x="237490" y="359664"/>
                  </a:lnTo>
                  <a:lnTo>
                    <a:pt x="226568" y="147751"/>
                  </a:lnTo>
                  <a:lnTo>
                    <a:pt x="551434" y="154914"/>
                  </a:lnTo>
                  <a:lnTo>
                    <a:pt x="773430" y="0"/>
                  </a:lnTo>
                  <a:lnTo>
                    <a:pt x="995426" y="154914"/>
                  </a:lnTo>
                  <a:lnTo>
                    <a:pt x="1320292" y="147751"/>
                  </a:lnTo>
                  <a:lnTo>
                    <a:pt x="1309370" y="359664"/>
                  </a:lnTo>
                  <a:lnTo>
                    <a:pt x="1546860" y="504444"/>
                  </a:lnTo>
                  <a:lnTo>
                    <a:pt x="1309370" y="649224"/>
                  </a:lnTo>
                  <a:lnTo>
                    <a:pt x="1320292" y="861136"/>
                  </a:lnTo>
                  <a:lnTo>
                    <a:pt x="995426" y="853973"/>
                  </a:lnTo>
                  <a:lnTo>
                    <a:pt x="773430" y="1008888"/>
                  </a:lnTo>
                  <a:lnTo>
                    <a:pt x="551434" y="853973"/>
                  </a:lnTo>
                  <a:lnTo>
                    <a:pt x="226568" y="861136"/>
                  </a:lnTo>
                  <a:lnTo>
                    <a:pt x="237490" y="649224"/>
                  </a:lnTo>
                  <a:lnTo>
                    <a:pt x="0" y="504444"/>
                  </a:lnTo>
                  <a:close/>
                </a:path>
              </a:pathLst>
            </a:custGeom>
            <a:ln w="9144">
              <a:solidFill>
                <a:srgbClr val="D08D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2089150" y="5958332"/>
            <a:ext cx="8451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Monotype Corsiva"/>
              <a:cs typeface="Monotype Corsiv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71652" y="2869133"/>
            <a:ext cx="106743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i="1" spc="5" dirty="0">
                <a:latin typeface="Monotype Corsiva"/>
                <a:cs typeface="Monotype Corsiva"/>
              </a:rPr>
              <a:t>ДО</a:t>
            </a:r>
            <a:r>
              <a:rPr sz="2000" b="1" i="1" spc="-5" dirty="0">
                <a:latin typeface="Monotype Corsiva"/>
                <a:cs typeface="Monotype Corsiva"/>
              </a:rPr>
              <a:t>ХОДЫ</a:t>
            </a:r>
            <a:endParaRPr sz="2000">
              <a:latin typeface="Monotype Corsiva"/>
              <a:cs typeface="Monotype Corsiv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40868" y="4533391"/>
            <a:ext cx="11626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i="1" spc="-5" dirty="0">
                <a:latin typeface="Monotype Corsiva"/>
                <a:cs typeface="Monotype Corsiva"/>
              </a:rPr>
              <a:t>РАСХОДЫ</a:t>
            </a:r>
            <a:endParaRPr sz="2000">
              <a:latin typeface="Monotype Corsiva"/>
              <a:cs typeface="Monotype Corsiva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77800" y="5952540"/>
            <a:ext cx="151447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i="1" spc="-5" dirty="0">
                <a:latin typeface="Monotype Corsiva"/>
                <a:cs typeface="Monotype Corsiva"/>
              </a:rPr>
              <a:t>ДЕФИЦИТ(-)</a:t>
            </a:r>
            <a:endParaRPr sz="2000">
              <a:latin typeface="Monotype Corsiva"/>
              <a:cs typeface="Monotype Corsiva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187624" y="1772816"/>
            <a:ext cx="1678939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9545" marR="198120"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Georgia"/>
                <a:cs typeface="Georgia"/>
              </a:rPr>
              <a:t>Перв</a:t>
            </a:r>
            <a:r>
              <a:rPr sz="1200" b="1" dirty="0">
                <a:latin typeface="Georgia"/>
                <a:cs typeface="Georgia"/>
              </a:rPr>
              <a:t>онача</a:t>
            </a:r>
            <a:r>
              <a:rPr sz="1200" b="1" spc="-10" dirty="0">
                <a:latin typeface="Georgia"/>
                <a:cs typeface="Georgia"/>
              </a:rPr>
              <a:t>л</a:t>
            </a:r>
            <a:r>
              <a:rPr sz="1200" b="1" dirty="0">
                <a:latin typeface="Georgia"/>
                <a:cs typeface="Georgia"/>
              </a:rPr>
              <a:t>ь</a:t>
            </a:r>
            <a:r>
              <a:rPr sz="1200" b="1" spc="-5" dirty="0">
                <a:latin typeface="Georgia"/>
                <a:cs typeface="Georgia"/>
              </a:rPr>
              <a:t>н</a:t>
            </a:r>
            <a:r>
              <a:rPr sz="1200" b="1" dirty="0">
                <a:latin typeface="Georgia"/>
                <a:cs typeface="Georgia"/>
              </a:rPr>
              <a:t>о  </a:t>
            </a:r>
            <a:r>
              <a:rPr sz="1200" b="1" dirty="0" err="1">
                <a:latin typeface="Georgia"/>
                <a:cs typeface="Georgia"/>
              </a:rPr>
              <a:t>утвержденные</a:t>
            </a:r>
            <a:r>
              <a:rPr sz="1200" b="1" dirty="0">
                <a:latin typeface="Georgia"/>
                <a:cs typeface="Georgia"/>
              </a:rPr>
              <a:t> </a:t>
            </a:r>
            <a:r>
              <a:rPr sz="1200" b="1" spc="5" dirty="0">
                <a:latin typeface="Georgia"/>
                <a:cs typeface="Georgia"/>
              </a:rPr>
              <a:t> </a:t>
            </a:r>
            <a:r>
              <a:rPr sz="1200" b="1" spc="-5" dirty="0" err="1" smtClean="0">
                <a:latin typeface="Georgia"/>
                <a:cs typeface="Georgia"/>
              </a:rPr>
              <a:t>параметры</a:t>
            </a:r>
            <a:endParaRPr sz="1200" dirty="0">
              <a:latin typeface="Georgia"/>
              <a:cs typeface="Georgia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4061459" y="1812035"/>
            <a:ext cx="1640205" cy="1009015"/>
            <a:chOff x="4061459" y="1812035"/>
            <a:chExt cx="1640205" cy="1009015"/>
          </a:xfrm>
        </p:grpSpPr>
        <p:pic>
          <p:nvPicPr>
            <p:cNvPr id="40" name="object 40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061459" y="1812035"/>
              <a:ext cx="1639824" cy="1008888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262627" y="2066543"/>
              <a:ext cx="1235964" cy="565403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108703" y="1839467"/>
              <a:ext cx="1545336" cy="914400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4108703" y="1839467"/>
              <a:ext cx="1545590" cy="914400"/>
            </a:xfrm>
            <a:custGeom>
              <a:avLst/>
              <a:gdLst/>
              <a:ahLst/>
              <a:cxnLst/>
              <a:rect l="l" t="t" r="r" b="b"/>
              <a:pathLst>
                <a:path w="1545589" h="914400">
                  <a:moveTo>
                    <a:pt x="0" y="457200"/>
                  </a:moveTo>
                  <a:lnTo>
                    <a:pt x="228600" y="0"/>
                  </a:lnTo>
                  <a:lnTo>
                    <a:pt x="1316736" y="0"/>
                  </a:lnTo>
                  <a:lnTo>
                    <a:pt x="1545336" y="457200"/>
                  </a:lnTo>
                  <a:lnTo>
                    <a:pt x="1316736" y="914400"/>
                  </a:lnTo>
                  <a:lnTo>
                    <a:pt x="228600" y="914400"/>
                  </a:lnTo>
                  <a:lnTo>
                    <a:pt x="0" y="457200"/>
                  </a:lnTo>
                  <a:close/>
                </a:path>
              </a:pathLst>
            </a:custGeom>
            <a:ln w="9144">
              <a:solidFill>
                <a:srgbClr val="8AAC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4431284" y="2116582"/>
            <a:ext cx="105511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>
                <a:latin typeface="Monotype Corsiva"/>
                <a:cs typeface="Monotype Corsiva"/>
              </a:rPr>
              <a:t>+</a:t>
            </a:r>
            <a:r>
              <a:rPr sz="1800" b="1" i="1" spc="-40">
                <a:latin typeface="Monotype Corsiva"/>
                <a:cs typeface="Monotype Corsiva"/>
              </a:rPr>
              <a:t> </a:t>
            </a:r>
            <a:r>
              <a:rPr lang="ru-RU" sz="1800" b="1" i="1" spc="-40" dirty="0" smtClean="0">
                <a:latin typeface="Monotype Corsiva"/>
                <a:cs typeface="Monotype Corsiva"/>
              </a:rPr>
              <a:t>361 482,6</a:t>
            </a:r>
            <a:endParaRPr sz="1800" dirty="0">
              <a:latin typeface="Monotype Corsiva"/>
              <a:cs typeface="Monotype Corsiva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4128515" y="3494532"/>
            <a:ext cx="1606550" cy="1009015"/>
            <a:chOff x="4128515" y="3494532"/>
            <a:chExt cx="1606550" cy="1009015"/>
          </a:xfrm>
        </p:grpSpPr>
        <p:pic>
          <p:nvPicPr>
            <p:cNvPr id="46" name="object 4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28515" y="3494532"/>
              <a:ext cx="1606296" cy="1008888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312919" y="3749040"/>
              <a:ext cx="1235964" cy="565404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175759" y="3521964"/>
              <a:ext cx="1511807" cy="914400"/>
            </a:xfrm>
            <a:prstGeom prst="rect">
              <a:avLst/>
            </a:prstGeom>
          </p:spPr>
        </p:pic>
        <p:sp>
          <p:nvSpPr>
            <p:cNvPr id="49" name="object 49"/>
            <p:cNvSpPr/>
            <p:nvPr/>
          </p:nvSpPr>
          <p:spPr>
            <a:xfrm>
              <a:off x="4175759" y="3521964"/>
              <a:ext cx="1511935" cy="914400"/>
            </a:xfrm>
            <a:custGeom>
              <a:avLst/>
              <a:gdLst/>
              <a:ahLst/>
              <a:cxnLst/>
              <a:rect l="l" t="t" r="r" b="b"/>
              <a:pathLst>
                <a:path w="1511935" h="914400">
                  <a:moveTo>
                    <a:pt x="0" y="457200"/>
                  </a:moveTo>
                  <a:lnTo>
                    <a:pt x="228600" y="0"/>
                  </a:lnTo>
                  <a:lnTo>
                    <a:pt x="1283207" y="0"/>
                  </a:lnTo>
                  <a:lnTo>
                    <a:pt x="1511807" y="457200"/>
                  </a:lnTo>
                  <a:lnTo>
                    <a:pt x="1283207" y="914400"/>
                  </a:lnTo>
                  <a:lnTo>
                    <a:pt x="228600" y="914400"/>
                  </a:lnTo>
                  <a:lnTo>
                    <a:pt x="0" y="457200"/>
                  </a:lnTo>
                  <a:close/>
                </a:path>
              </a:pathLst>
            </a:custGeom>
            <a:ln w="9143">
              <a:solidFill>
                <a:srgbClr val="87AA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4343400" y="3800094"/>
            <a:ext cx="121919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800" b="1" i="1" spc="-5">
                <a:latin typeface="Monotype Corsiva"/>
                <a:cs typeface="Monotype Corsiva"/>
              </a:rPr>
              <a:t>+</a:t>
            </a:r>
            <a:r>
              <a:rPr sz="1800" b="1" i="1" spc="-40">
                <a:latin typeface="Monotype Corsiva"/>
                <a:cs typeface="Monotype Corsiva"/>
              </a:rPr>
              <a:t> </a:t>
            </a:r>
            <a:r>
              <a:rPr lang="ru-RU" sz="1800" b="1" i="1" spc="-40" dirty="0" smtClean="0">
                <a:latin typeface="Monotype Corsiva"/>
                <a:cs typeface="Monotype Corsiva"/>
              </a:rPr>
              <a:t>364 793,0</a:t>
            </a:r>
            <a:endParaRPr sz="1800" dirty="0">
              <a:latin typeface="Monotype Corsiva"/>
              <a:cs typeface="Monotype Corsiva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4169664" y="5085588"/>
            <a:ext cx="1606550" cy="1009015"/>
            <a:chOff x="4169664" y="5085588"/>
            <a:chExt cx="1606550" cy="1009015"/>
          </a:xfrm>
        </p:grpSpPr>
        <p:pic>
          <p:nvPicPr>
            <p:cNvPr id="52" name="object 5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169664" y="5085588"/>
              <a:ext cx="1606296" cy="1008888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216908" y="5113020"/>
              <a:ext cx="1511807" cy="914400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4216908" y="5113020"/>
              <a:ext cx="1511935" cy="914400"/>
            </a:xfrm>
            <a:custGeom>
              <a:avLst/>
              <a:gdLst/>
              <a:ahLst/>
              <a:cxnLst/>
              <a:rect l="l" t="t" r="r" b="b"/>
              <a:pathLst>
                <a:path w="1511935" h="914400">
                  <a:moveTo>
                    <a:pt x="0" y="457199"/>
                  </a:moveTo>
                  <a:lnTo>
                    <a:pt x="228600" y="0"/>
                  </a:lnTo>
                  <a:lnTo>
                    <a:pt x="1283207" y="0"/>
                  </a:lnTo>
                  <a:lnTo>
                    <a:pt x="1511807" y="457199"/>
                  </a:lnTo>
                  <a:lnTo>
                    <a:pt x="1283207" y="914399"/>
                  </a:lnTo>
                  <a:lnTo>
                    <a:pt x="228600" y="914399"/>
                  </a:lnTo>
                  <a:lnTo>
                    <a:pt x="0" y="457199"/>
                  </a:lnTo>
                  <a:close/>
                </a:path>
              </a:pathLst>
            </a:custGeom>
            <a:ln w="9143">
              <a:solidFill>
                <a:srgbClr val="D08D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/>
          <p:nvPr/>
        </p:nvSpPr>
        <p:spPr>
          <a:xfrm>
            <a:off x="4571491" y="5391099"/>
            <a:ext cx="8007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i="1" spc="-5" dirty="0" smtClean="0">
                <a:latin typeface="Monotype Corsiva"/>
                <a:cs typeface="Monotype Corsiva"/>
              </a:rPr>
              <a:t>- 3 310,4</a:t>
            </a:r>
            <a:endParaRPr sz="1800" dirty="0">
              <a:latin typeface="Monotype Corsiva"/>
              <a:cs typeface="Monotype Corsiva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657600" y="1371600"/>
            <a:ext cx="23431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2585" marR="5080" indent="-350520" algn="ctr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Georgia"/>
                <a:cs typeface="Georgia"/>
              </a:rPr>
              <a:t>Общие</a:t>
            </a:r>
            <a:r>
              <a:rPr sz="1200" b="1" spc="-20" dirty="0">
                <a:latin typeface="Georgia"/>
                <a:cs typeface="Georgia"/>
              </a:rPr>
              <a:t> </a:t>
            </a:r>
            <a:r>
              <a:rPr sz="1200" b="1" spc="-5" dirty="0">
                <a:latin typeface="Georgia"/>
                <a:cs typeface="Georgia"/>
              </a:rPr>
              <a:t>изменения</a:t>
            </a:r>
            <a:r>
              <a:rPr sz="1200" b="1" spc="-10" dirty="0">
                <a:latin typeface="Georgia"/>
                <a:cs typeface="Georgia"/>
              </a:rPr>
              <a:t> </a:t>
            </a:r>
            <a:r>
              <a:rPr sz="1200" b="1" dirty="0">
                <a:latin typeface="Georgia"/>
                <a:cs typeface="Georgia"/>
              </a:rPr>
              <a:t>(+)</a:t>
            </a:r>
            <a:r>
              <a:rPr sz="1200" b="1" spc="-15" dirty="0">
                <a:latin typeface="Georgia"/>
                <a:cs typeface="Georgia"/>
              </a:rPr>
              <a:t> </a:t>
            </a:r>
            <a:r>
              <a:rPr sz="1200" b="1" dirty="0" err="1">
                <a:latin typeface="Georgia"/>
                <a:cs typeface="Georgia"/>
              </a:rPr>
              <a:t>за</a:t>
            </a:r>
            <a:r>
              <a:rPr sz="1200" b="1" spc="-10" dirty="0">
                <a:latin typeface="Georgia"/>
                <a:cs typeface="Georgia"/>
              </a:rPr>
              <a:t> </a:t>
            </a:r>
            <a:r>
              <a:rPr sz="1200" b="1" dirty="0" err="1" smtClean="0">
                <a:latin typeface="Georgia"/>
                <a:cs typeface="Georgia"/>
              </a:rPr>
              <a:t>год</a:t>
            </a:r>
            <a:endParaRPr sz="1200" dirty="0">
              <a:latin typeface="Georgia"/>
              <a:cs typeface="Georgia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948264" y="1340768"/>
            <a:ext cx="2015489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0025" marR="5080" indent="-187960" algn="ctr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Georgia"/>
                <a:cs typeface="Georgia"/>
              </a:rPr>
              <a:t>У</a:t>
            </a:r>
            <a:r>
              <a:rPr sz="1200" b="1" spc="5" dirty="0">
                <a:latin typeface="Georgia"/>
                <a:cs typeface="Georgia"/>
              </a:rPr>
              <a:t>т</a:t>
            </a:r>
            <a:r>
              <a:rPr sz="1200" b="1" dirty="0">
                <a:latin typeface="Georgia"/>
                <a:cs typeface="Georgia"/>
              </a:rPr>
              <a:t>очненные</a:t>
            </a:r>
            <a:r>
              <a:rPr sz="1200" b="1" spc="-35" dirty="0">
                <a:latin typeface="Georgia"/>
                <a:cs typeface="Georgia"/>
              </a:rPr>
              <a:t> </a:t>
            </a:r>
            <a:r>
              <a:rPr sz="1200" b="1" spc="-5" dirty="0" err="1">
                <a:latin typeface="Georgia"/>
                <a:cs typeface="Georgia"/>
              </a:rPr>
              <a:t>п</a:t>
            </a:r>
            <a:r>
              <a:rPr sz="1200" b="1" dirty="0" err="1">
                <a:latin typeface="Georgia"/>
                <a:cs typeface="Georgia"/>
              </a:rPr>
              <a:t>ар</a:t>
            </a:r>
            <a:r>
              <a:rPr sz="1200" b="1" spc="5" dirty="0" err="1">
                <a:latin typeface="Georgia"/>
                <a:cs typeface="Georgia"/>
              </a:rPr>
              <a:t>а</a:t>
            </a:r>
            <a:r>
              <a:rPr sz="1200" b="1" dirty="0" err="1">
                <a:latin typeface="Georgia"/>
                <a:cs typeface="Georgia"/>
              </a:rPr>
              <a:t>м</a:t>
            </a:r>
            <a:r>
              <a:rPr sz="1200" b="1" spc="-10" dirty="0" err="1">
                <a:latin typeface="Georgia"/>
                <a:cs typeface="Georgia"/>
              </a:rPr>
              <a:t>е</a:t>
            </a:r>
            <a:r>
              <a:rPr sz="1200" b="1" dirty="0" err="1">
                <a:latin typeface="Georgia"/>
                <a:cs typeface="Georgia"/>
              </a:rPr>
              <a:t>тры</a:t>
            </a:r>
            <a:r>
              <a:rPr sz="1200" b="1" dirty="0">
                <a:latin typeface="Georgia"/>
                <a:cs typeface="Georgia"/>
              </a:rPr>
              <a:t> </a:t>
            </a:r>
            <a:r>
              <a:rPr sz="1200" b="1" spc="-5" dirty="0" err="1" smtClean="0">
                <a:latin typeface="Georgia"/>
                <a:cs typeface="Georgia"/>
              </a:rPr>
              <a:t>бюджет</a:t>
            </a:r>
            <a:r>
              <a:rPr lang="ru-RU" sz="1200" b="1" spc="-5" dirty="0" smtClean="0">
                <a:latin typeface="Georgia"/>
                <a:cs typeface="Georgia"/>
              </a:rPr>
              <a:t>а</a:t>
            </a:r>
            <a:endParaRPr sz="1200" dirty="0">
              <a:latin typeface="Georgia"/>
              <a:cs typeface="Georgia"/>
            </a:endParaRPr>
          </a:p>
        </p:txBody>
      </p:sp>
      <p:grpSp>
        <p:nvGrpSpPr>
          <p:cNvPr id="58" name="object 58"/>
          <p:cNvGrpSpPr/>
          <p:nvPr/>
        </p:nvGrpSpPr>
        <p:grpSpPr>
          <a:xfrm>
            <a:off x="7299959" y="1801367"/>
            <a:ext cx="1588135" cy="1285240"/>
            <a:chOff x="7299959" y="1801367"/>
            <a:chExt cx="1588135" cy="1285240"/>
          </a:xfrm>
        </p:grpSpPr>
        <p:pic>
          <p:nvPicPr>
            <p:cNvPr id="59" name="object 59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299959" y="1801367"/>
              <a:ext cx="1588007" cy="1284731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11795" y="2193035"/>
              <a:ext cx="1165859" cy="565403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348727" y="1828799"/>
              <a:ext cx="1490472" cy="1188720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7348727" y="1828799"/>
              <a:ext cx="1490980" cy="1188720"/>
            </a:xfrm>
            <a:custGeom>
              <a:avLst/>
              <a:gdLst/>
              <a:ahLst/>
              <a:cxnLst/>
              <a:rect l="l" t="t" r="r" b="b"/>
              <a:pathLst>
                <a:path w="1490979" h="1188720">
                  <a:moveTo>
                    <a:pt x="0" y="410717"/>
                  </a:moveTo>
                  <a:lnTo>
                    <a:pt x="205994" y="297179"/>
                  </a:lnTo>
                  <a:lnTo>
                    <a:pt x="284606" y="113537"/>
                  </a:lnTo>
                  <a:lnTo>
                    <a:pt x="539242" y="113537"/>
                  </a:lnTo>
                  <a:lnTo>
                    <a:pt x="745236" y="0"/>
                  </a:lnTo>
                  <a:lnTo>
                    <a:pt x="951229" y="113537"/>
                  </a:lnTo>
                  <a:lnTo>
                    <a:pt x="1205865" y="113537"/>
                  </a:lnTo>
                  <a:lnTo>
                    <a:pt x="1284477" y="297179"/>
                  </a:lnTo>
                  <a:lnTo>
                    <a:pt x="1490472" y="410717"/>
                  </a:lnTo>
                  <a:lnTo>
                    <a:pt x="1411858" y="594360"/>
                  </a:lnTo>
                  <a:lnTo>
                    <a:pt x="1490472" y="778001"/>
                  </a:lnTo>
                  <a:lnTo>
                    <a:pt x="1284477" y="891539"/>
                  </a:lnTo>
                  <a:lnTo>
                    <a:pt x="1205865" y="1075182"/>
                  </a:lnTo>
                  <a:lnTo>
                    <a:pt x="951229" y="1075182"/>
                  </a:lnTo>
                  <a:lnTo>
                    <a:pt x="745236" y="1188720"/>
                  </a:lnTo>
                  <a:lnTo>
                    <a:pt x="539242" y="1075182"/>
                  </a:lnTo>
                  <a:lnTo>
                    <a:pt x="284606" y="1075182"/>
                  </a:lnTo>
                  <a:lnTo>
                    <a:pt x="205994" y="891539"/>
                  </a:lnTo>
                  <a:lnTo>
                    <a:pt x="0" y="778001"/>
                  </a:lnTo>
                  <a:lnTo>
                    <a:pt x="78613" y="594360"/>
                  </a:lnTo>
                  <a:lnTo>
                    <a:pt x="0" y="410717"/>
                  </a:lnTo>
                  <a:close/>
                </a:path>
              </a:pathLst>
            </a:custGeom>
            <a:ln w="9144">
              <a:solidFill>
                <a:srgbClr val="8AAC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63"/>
          <p:cNvSpPr txBox="1"/>
          <p:nvPr/>
        </p:nvSpPr>
        <p:spPr>
          <a:xfrm>
            <a:off x="7543800" y="2242515"/>
            <a:ext cx="114299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i="1" dirty="0" smtClean="0">
                <a:latin typeface="Monotype Corsiva"/>
                <a:cs typeface="Monotype Corsiva"/>
              </a:rPr>
              <a:t>1 557 144,5</a:t>
            </a:r>
            <a:endParaRPr sz="1800" dirty="0">
              <a:latin typeface="Monotype Corsiva"/>
              <a:cs typeface="Monotype Corsiva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7498080" y="3316223"/>
            <a:ext cx="1586865" cy="1286510"/>
            <a:chOff x="7498080" y="3316223"/>
            <a:chExt cx="1586865" cy="1286510"/>
          </a:xfrm>
        </p:grpSpPr>
        <p:pic>
          <p:nvPicPr>
            <p:cNvPr id="65" name="object 65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7498080" y="3316223"/>
              <a:ext cx="1586483" cy="1286256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08392" y="3709415"/>
              <a:ext cx="1165859" cy="565404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7546848" y="3343655"/>
              <a:ext cx="1488948" cy="1190244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7546848" y="3343655"/>
              <a:ext cx="1489075" cy="1190625"/>
            </a:xfrm>
            <a:custGeom>
              <a:avLst/>
              <a:gdLst/>
              <a:ahLst/>
              <a:cxnLst/>
              <a:rect l="l" t="t" r="r" b="b"/>
              <a:pathLst>
                <a:path w="1489075" h="1190625">
                  <a:moveTo>
                    <a:pt x="0" y="411226"/>
                  </a:moveTo>
                  <a:lnTo>
                    <a:pt x="205740" y="297561"/>
                  </a:lnTo>
                  <a:lnTo>
                    <a:pt x="284352" y="113665"/>
                  </a:lnTo>
                  <a:lnTo>
                    <a:pt x="538733" y="113665"/>
                  </a:lnTo>
                  <a:lnTo>
                    <a:pt x="744474" y="0"/>
                  </a:lnTo>
                  <a:lnTo>
                    <a:pt x="950213" y="113665"/>
                  </a:lnTo>
                  <a:lnTo>
                    <a:pt x="1204595" y="113665"/>
                  </a:lnTo>
                  <a:lnTo>
                    <a:pt x="1283207" y="297561"/>
                  </a:lnTo>
                  <a:lnTo>
                    <a:pt x="1488948" y="411226"/>
                  </a:lnTo>
                  <a:lnTo>
                    <a:pt x="1410334" y="595122"/>
                  </a:lnTo>
                  <a:lnTo>
                    <a:pt x="1488948" y="779018"/>
                  </a:lnTo>
                  <a:lnTo>
                    <a:pt x="1283207" y="892683"/>
                  </a:lnTo>
                  <a:lnTo>
                    <a:pt x="1204595" y="1076579"/>
                  </a:lnTo>
                  <a:lnTo>
                    <a:pt x="950213" y="1076579"/>
                  </a:lnTo>
                  <a:lnTo>
                    <a:pt x="744474" y="1190244"/>
                  </a:lnTo>
                  <a:lnTo>
                    <a:pt x="538733" y="1076579"/>
                  </a:lnTo>
                  <a:lnTo>
                    <a:pt x="284352" y="1076579"/>
                  </a:lnTo>
                  <a:lnTo>
                    <a:pt x="205740" y="892683"/>
                  </a:lnTo>
                  <a:lnTo>
                    <a:pt x="0" y="779018"/>
                  </a:lnTo>
                  <a:lnTo>
                    <a:pt x="78612" y="595122"/>
                  </a:lnTo>
                  <a:lnTo>
                    <a:pt x="0" y="411226"/>
                  </a:lnTo>
                  <a:close/>
                </a:path>
              </a:pathLst>
            </a:custGeom>
            <a:ln w="9144">
              <a:solidFill>
                <a:srgbClr val="87AA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7620000" y="3759200"/>
            <a:ext cx="121919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i="1" spc="5" dirty="0" smtClean="0">
                <a:latin typeface="Monotype Corsiva"/>
                <a:cs typeface="Monotype Corsiva"/>
              </a:rPr>
              <a:t>1 560 454,9</a:t>
            </a:r>
            <a:endParaRPr sz="1800" dirty="0">
              <a:latin typeface="Monotype Corsiva"/>
              <a:cs typeface="Monotype Corsiva"/>
            </a:endParaRPr>
          </a:p>
        </p:txBody>
      </p:sp>
      <p:grpSp>
        <p:nvGrpSpPr>
          <p:cNvPr id="70" name="object 70"/>
          <p:cNvGrpSpPr/>
          <p:nvPr/>
        </p:nvGrpSpPr>
        <p:grpSpPr>
          <a:xfrm>
            <a:off x="7424928" y="5158740"/>
            <a:ext cx="1588135" cy="1285240"/>
            <a:chOff x="7424928" y="5158740"/>
            <a:chExt cx="1588135" cy="1285240"/>
          </a:xfrm>
        </p:grpSpPr>
        <p:pic>
          <p:nvPicPr>
            <p:cNvPr id="71" name="object 71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424928" y="5158740"/>
              <a:ext cx="1588007" cy="1284732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629144" y="5550408"/>
              <a:ext cx="1179576" cy="565404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473696" y="5186172"/>
              <a:ext cx="1490472" cy="1188720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7473696" y="5186172"/>
              <a:ext cx="1490980" cy="1188720"/>
            </a:xfrm>
            <a:custGeom>
              <a:avLst/>
              <a:gdLst/>
              <a:ahLst/>
              <a:cxnLst/>
              <a:rect l="l" t="t" r="r" b="b"/>
              <a:pathLst>
                <a:path w="1490979" h="1188720">
                  <a:moveTo>
                    <a:pt x="0" y="410692"/>
                  </a:moveTo>
                  <a:lnTo>
                    <a:pt x="205994" y="297179"/>
                  </a:lnTo>
                  <a:lnTo>
                    <a:pt x="284606" y="113537"/>
                  </a:lnTo>
                  <a:lnTo>
                    <a:pt x="539242" y="113537"/>
                  </a:lnTo>
                  <a:lnTo>
                    <a:pt x="745235" y="0"/>
                  </a:lnTo>
                  <a:lnTo>
                    <a:pt x="951229" y="113537"/>
                  </a:lnTo>
                  <a:lnTo>
                    <a:pt x="1205864" y="113537"/>
                  </a:lnTo>
                  <a:lnTo>
                    <a:pt x="1284477" y="297179"/>
                  </a:lnTo>
                  <a:lnTo>
                    <a:pt x="1490472" y="410692"/>
                  </a:lnTo>
                  <a:lnTo>
                    <a:pt x="1411858" y="594359"/>
                  </a:lnTo>
                  <a:lnTo>
                    <a:pt x="1490472" y="778027"/>
                  </a:lnTo>
                  <a:lnTo>
                    <a:pt x="1284477" y="891539"/>
                  </a:lnTo>
                  <a:lnTo>
                    <a:pt x="1205864" y="1075207"/>
                  </a:lnTo>
                  <a:lnTo>
                    <a:pt x="951229" y="1075220"/>
                  </a:lnTo>
                  <a:lnTo>
                    <a:pt x="745235" y="1188720"/>
                  </a:lnTo>
                  <a:lnTo>
                    <a:pt x="539242" y="1075220"/>
                  </a:lnTo>
                  <a:lnTo>
                    <a:pt x="284606" y="1075207"/>
                  </a:lnTo>
                  <a:lnTo>
                    <a:pt x="205994" y="891539"/>
                  </a:lnTo>
                  <a:lnTo>
                    <a:pt x="0" y="778027"/>
                  </a:lnTo>
                  <a:lnTo>
                    <a:pt x="78612" y="594359"/>
                  </a:lnTo>
                  <a:lnTo>
                    <a:pt x="0" y="410692"/>
                  </a:lnTo>
                  <a:close/>
                </a:path>
              </a:pathLst>
            </a:custGeom>
            <a:ln w="9144">
              <a:solidFill>
                <a:srgbClr val="D08D4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5" name="object 75"/>
          <p:cNvSpPr txBox="1"/>
          <p:nvPr/>
        </p:nvSpPr>
        <p:spPr>
          <a:xfrm>
            <a:off x="7797800" y="5600801"/>
            <a:ext cx="8451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i="1" spc="-5" dirty="0" smtClean="0">
                <a:latin typeface="Monotype Corsiva"/>
                <a:cs typeface="Monotype Corsiva"/>
              </a:rPr>
              <a:t>-  3 310,4</a:t>
            </a:r>
            <a:endParaRPr sz="1800" dirty="0">
              <a:latin typeface="Monotype Corsiva"/>
              <a:cs typeface="Monotype Corsi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cbs-vao.ru/wp-content/uploads/2020/03/%D0%91%D0%B8%D0%B1%D0%BB-84_%D0%B0%D0%BD%D0%BE%D0%BD%D1%81_21.03.2020_%D0%9C%D0%B8%D1%80-%D1%87%D0%B5%D1%80%D0%B5%D0%B7-%D0%BA%D1%83%D0%BB%D1%8C%D1%82%D1%83%D1%80%D1%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013176"/>
            <a:ext cx="2555776" cy="169887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по разделу «Культура"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</a:rPr>
              <a:t/>
            </a:r>
            <a:br>
              <a:rPr lang="ru-RU" b="1" i="1" dirty="0" smtClean="0">
                <a:solidFill>
                  <a:schemeClr val="bg1"/>
                </a:solidFill>
              </a:rPr>
            </a:br>
            <a:endParaRPr lang="ru-RU" b="1" i="1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3356992"/>
          <a:ext cx="3203848" cy="2779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2000232" y="1142984"/>
          <a:ext cx="6429420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по разделу «Социальная политика"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https://pbs.twimg.com/profile_images/923828566000889856/8_tZK8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052736"/>
            <a:ext cx="2088231" cy="20882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8676" name="Picture 4" descr="https://img2.freepng.ru/20180721/cac/kisspng-retirement-planning-pensioner-finance-retire-5b52f38af3a4b2.1006230615321629549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1800200" cy="156017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8682" name="Picture 10" descr="http://edu21.cap.ru/home/4637/banner/1komanda%20zashity%20detst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581128"/>
            <a:ext cx="2376264" cy="1830242"/>
          </a:xfrm>
          <a:prstGeom prst="rect">
            <a:avLst/>
          </a:prstGeom>
          <a:noFill/>
          <a:effectLst>
            <a:softEdge rad="127000"/>
          </a:effectLst>
        </p:spPr>
      </p:pic>
      <p:graphicFrame>
        <p:nvGraphicFramePr>
          <p:cNvPr id="8" name="Диаграмма 7"/>
          <p:cNvGraphicFramePr/>
          <p:nvPr/>
        </p:nvGraphicFramePr>
        <p:xfrm>
          <a:off x="1828800" y="1828800"/>
          <a:ext cx="5486400" cy="4029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по разделу «Межбюджетные трансферты общего характера бюджетам муниципальных образований", тыс.рублей 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i0.wp.com/businessman.ru/static/img/a/42940/376331/634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133" y="1357298"/>
            <a:ext cx="2071867" cy="18426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6" name="Picture 2" descr="C:\Мои документы\2021\РЕШЕНИЕ ПО ИСПОЛНЕНИЮ\Картинки к слайдам\1364916112_teach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136389"/>
            <a:ext cx="2555776" cy="1721611"/>
          </a:xfrm>
          <a:prstGeom prst="rect">
            <a:avLst/>
          </a:prstGeom>
          <a:noFill/>
          <a:effectLst>
            <a:softEdge rad="127000"/>
          </a:effectLst>
        </p:spPr>
      </p:pic>
      <p:graphicFrame>
        <p:nvGraphicFramePr>
          <p:cNvPr id="6" name="Диаграмма 5"/>
          <p:cNvGraphicFramePr/>
          <p:nvPr/>
        </p:nvGraphicFramePr>
        <p:xfrm>
          <a:off x="1071538" y="1785926"/>
          <a:ext cx="6057904" cy="2600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указов Президента Российской Федерации в 2022 году</a:t>
            </a:r>
            <a:endParaRPr lang="ru-RU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51520" y="1397000"/>
          <a:ext cx="8496944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Долговые обязательства муниципального района </a:t>
            </a:r>
            <a:br>
              <a:rPr lang="ru-RU" sz="2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«Шилкинский район» за 2022 год</a:t>
            </a:r>
            <a:r>
              <a:rPr lang="ru-RU" sz="5400" dirty="0" smtClean="0">
                <a:solidFill>
                  <a:srgbClr val="0000FF"/>
                </a:solidFill>
              </a:rPr>
              <a:t/>
            </a:r>
            <a:br>
              <a:rPr lang="ru-RU" sz="5400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67544" y="1397000"/>
          <a:ext cx="813690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 descr="http://endparts.com/wp-content/uploads/2016/05/AS_TEC_GOL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1412776"/>
            <a:ext cx="1440159" cy="144016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8" name="Picture 4" descr="https://rabotniky.com/wp-content/uploads/2021/02/42927be7713f18c50f8e85dc17560e7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5157192"/>
            <a:ext cx="1536171" cy="115212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50" name="Picture 6" descr="https://avatars.mds.yandex.net/get-zen_doc/1328418/pub_5d91cefeddfef600af16cf31_5d91cf67d5bbc300aeb3acd4/scale_12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3212976"/>
            <a:ext cx="1497766" cy="12961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Кредиторская задолженность бюджета муниципального района «Шилкинский район», тыс.рублей</a:t>
            </a:r>
            <a:endParaRPr lang="ru-RU" sz="1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1071544"/>
          <a:ext cx="7500990" cy="5143536"/>
        </p:xfrm>
        <a:graphic>
          <a:graphicData uri="http://schemas.openxmlformats.org/drawingml/2006/table">
            <a:tbl>
              <a:tblPr/>
              <a:tblGrid>
                <a:gridCol w="1227716"/>
                <a:gridCol w="839087"/>
                <a:gridCol w="839087"/>
                <a:gridCol w="839087"/>
                <a:gridCol w="938452"/>
                <a:gridCol w="939187"/>
                <a:gridCol w="939187"/>
                <a:gridCol w="939187"/>
              </a:tblGrid>
              <a:tr h="9589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01.01. 2022г.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01.07. 2022г.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01.10. 2022г.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 01.01. 2023г.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Динамика к 01.01. 2022г.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Динамика к 01.07. 2022г.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Динамика к 01.10. 2022г.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7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Всего: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46 908,1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58 766,7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45 466,2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68 313,8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+ 21 405,7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+ 9 547,1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+ 22 847,6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3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В т.ч. просроченная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4 881,4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11 743,5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10 399,0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6 709,0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+ 1 827,6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- 5 034,5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- 3 690,0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9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заработной плате и начислениям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14 684,0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34 250,6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24 379,0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21 044,4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+ 6 360,4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- 13 206,2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- 3 334,6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3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В т.ч. просроченная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89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оплате за коммунальные услуги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18 643,8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577,7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2 933 1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14 448,5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- 4 195,3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+ 13 870,8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+ 11 515,4</a:t>
                      </a: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3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В т.ч. просроченная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736" marR="647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кредиторской задолженности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14414" y="928670"/>
          <a:ext cx="695804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169672"/>
            <a:ext cx="8892480" cy="2688328"/>
          </a:xfrm>
        </p:spPr>
        <p:txBody>
          <a:bodyPr/>
          <a:lstStyle/>
          <a:p>
            <a:r>
              <a:rPr lang="ru-RU" sz="6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муниципального района «Шилкинский район» в 2022 году</a:t>
            </a:r>
            <a:endParaRPr lang="ru-RU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20000"/>
                <a:lumOff val="8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980728"/>
            <a:ext cx="2590993" cy="172819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sx="1000" sy="1000" algn="ctr" rotWithShape="0">
              <a:srgbClr val="000000">
                <a:alpha val="0"/>
              </a:srgbClr>
            </a:outerShdw>
            <a:softEdge rad="127000"/>
          </a:effectLst>
        </p:spPr>
      </p:pic>
      <p:sp>
        <p:nvSpPr>
          <p:cNvPr id="5" name="object 57"/>
          <p:cNvSpPr/>
          <p:nvPr/>
        </p:nvSpPr>
        <p:spPr>
          <a:xfrm>
            <a:off x="133350" y="442722"/>
            <a:ext cx="8660130" cy="0"/>
          </a:xfrm>
          <a:custGeom>
            <a:avLst/>
            <a:gdLst/>
            <a:ahLst/>
            <a:cxnLst/>
            <a:rect l="l" t="t" r="r" b="b"/>
            <a:pathLst>
              <a:path w="8660130">
                <a:moveTo>
                  <a:pt x="0" y="0"/>
                </a:moveTo>
                <a:lnTo>
                  <a:pt x="8660130" y="0"/>
                </a:lnTo>
              </a:path>
            </a:pathLst>
          </a:custGeom>
          <a:ln w="19812">
            <a:solidFill>
              <a:srgbClr val="CC33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8"/>
          <p:cNvSpPr txBox="1">
            <a:spLocks/>
          </p:cNvSpPr>
          <p:nvPr/>
        </p:nvSpPr>
        <p:spPr>
          <a:xfrm>
            <a:off x="151587" y="73532"/>
            <a:ext cx="86233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ctr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-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Доходы</a:t>
            </a:r>
            <a:r>
              <a:rPr kumimoji="0" lang="ru-RU" sz="1800" b="1" i="1" u="none" strike="noStrike" kern="0" cap="none" spc="1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бюджета</a:t>
            </a:r>
            <a:r>
              <a:rPr kumimoji="0" lang="ru-RU" sz="1800" b="1" i="1" u="none" strike="noStrike" kern="0" cap="none" spc="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1800" b="1" i="1" u="none" strike="noStrike" kern="0" cap="none" spc="-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муниципального района «Шилкинский район» за</a:t>
            </a:r>
            <a:r>
              <a:rPr kumimoji="0" lang="ru-RU" sz="1800" b="1" i="1" u="none" strike="noStrike" kern="0" cap="none" spc="1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2021-2022</a:t>
            </a:r>
            <a:r>
              <a:rPr kumimoji="0" lang="ru-RU" sz="1800" b="1" i="1" u="none" strike="noStrike" kern="0" cap="none" spc="-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годы,</a:t>
            </a:r>
            <a:r>
              <a:rPr kumimoji="0" lang="ru-RU" sz="1800" b="1" i="1" u="none" strike="noStrike" kern="0" cap="none" spc="2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1800" b="1" i="1" u="none" strike="noStrike" kern="0" cap="none" spc="-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тыс.</a:t>
            </a:r>
            <a:r>
              <a:rPr kumimoji="0" lang="ru-RU" sz="1800" b="1" i="1" u="none" strike="noStrike" kern="0" cap="none" spc="15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рублей</a:t>
            </a:r>
            <a:endParaRPr kumimoji="0" lang="ru-RU" sz="18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838200"/>
          <a:ext cx="3707904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5508104" y="762000"/>
          <a:ext cx="3635896" cy="2571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object 54"/>
          <p:cNvSpPr txBox="1"/>
          <p:nvPr/>
        </p:nvSpPr>
        <p:spPr>
          <a:xfrm>
            <a:off x="990600" y="609600"/>
            <a:ext cx="11099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Факт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err="1">
                <a:latin typeface="Times New Roman"/>
                <a:cs typeface="Times New Roman"/>
              </a:rPr>
              <a:t>за</a:t>
            </a:r>
            <a:r>
              <a:rPr sz="1200" spc="-20">
                <a:latin typeface="Times New Roman"/>
                <a:cs typeface="Times New Roman"/>
              </a:rPr>
              <a:t> </a:t>
            </a:r>
            <a:r>
              <a:rPr sz="1200" smtClean="0">
                <a:latin typeface="Times New Roman"/>
                <a:cs typeface="Times New Roman"/>
              </a:rPr>
              <a:t>20</a:t>
            </a:r>
            <a:r>
              <a:rPr lang="ru-RU" sz="1200" dirty="0" smtClean="0">
                <a:latin typeface="Times New Roman"/>
                <a:cs typeface="Times New Roman"/>
              </a:rPr>
              <a:t>21</a:t>
            </a:r>
            <a:r>
              <a:rPr sz="1200" spc="-25" smtClean="0">
                <a:latin typeface="Times New Roman"/>
                <a:cs typeface="Times New Roman"/>
              </a:rPr>
              <a:t> </a:t>
            </a:r>
            <a:r>
              <a:rPr sz="1200" spc="-25" dirty="0">
                <a:latin typeface="Times New Roman"/>
                <a:cs typeface="Times New Roman"/>
              </a:rPr>
              <a:t>год</a:t>
            </a:r>
            <a:endParaRPr sz="1200" dirty="0">
              <a:latin typeface="Times New Roman"/>
              <a:cs typeface="Times New Roman"/>
            </a:endParaRPr>
          </a:p>
        </p:txBody>
      </p:sp>
      <p:sp>
        <p:nvSpPr>
          <p:cNvPr id="10" name="object 55"/>
          <p:cNvSpPr txBox="1"/>
          <p:nvPr/>
        </p:nvSpPr>
        <p:spPr>
          <a:xfrm>
            <a:off x="6705600" y="609600"/>
            <a:ext cx="149098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Times New Roman"/>
                <a:cs typeface="Times New Roman"/>
              </a:rPr>
              <a:t>Факт</a:t>
            </a:r>
            <a:r>
              <a:rPr sz="1200" spc="-25" dirty="0">
                <a:latin typeface="Times New Roman"/>
                <a:cs typeface="Times New Roman"/>
              </a:rPr>
              <a:t> </a:t>
            </a:r>
            <a:r>
              <a:rPr sz="1200" dirty="0" err="1">
                <a:latin typeface="Times New Roman"/>
                <a:cs typeface="Times New Roman"/>
              </a:rPr>
              <a:t>за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smtClean="0">
                <a:latin typeface="Times New Roman"/>
                <a:cs typeface="Times New Roman"/>
              </a:rPr>
              <a:t>20</a:t>
            </a:r>
            <a:r>
              <a:rPr lang="ru-RU" sz="1200" dirty="0" smtClean="0">
                <a:latin typeface="Times New Roman"/>
                <a:cs typeface="Times New Roman"/>
              </a:rPr>
              <a:t>22  </a:t>
            </a:r>
            <a:r>
              <a:rPr sz="1200" spc="-25" dirty="0" err="1" smtClean="0">
                <a:latin typeface="Times New Roman"/>
                <a:cs typeface="Times New Roman"/>
              </a:rPr>
              <a:t>год</a:t>
            </a:r>
            <a:endParaRPr sz="1200" dirty="0">
              <a:latin typeface="Times New Roman"/>
              <a:cs typeface="Times New Roman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2915816" y="3645024"/>
          <a:ext cx="5832648" cy="2903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lum contrast="12000"/>
          </a:blip>
          <a:srcRect/>
          <a:stretch>
            <a:fillRect/>
          </a:stretch>
        </p:blipFill>
        <p:spPr bwMode="auto">
          <a:xfrm>
            <a:off x="179512" y="4725144"/>
            <a:ext cx="302197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/>
            </a:outerShdw>
            <a:softEdge rad="63500"/>
          </a:effectLst>
          <a:scene3d>
            <a:camera prst="orthographicFront"/>
            <a:lightRig rig="glow" dir="t"/>
          </a:scene3d>
          <a:sp3d prstMaterial="powder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поступления налоговых и неналоговых доходов за 2018-2022 годы, тыс.рублей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52" y="4797152"/>
            <a:ext cx="217016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0"/>
          </a:effectLst>
        </p:spPr>
      </p:pic>
      <p:pic>
        <p:nvPicPr>
          <p:cNvPr id="3074" name="Picture 2" descr="C:\Мои документы\2021\РЕШЕНИЕ ПО ИСПОЛНЕНИЮ\Картинки к слайдам\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340768"/>
            <a:ext cx="2759968" cy="1944216"/>
          </a:xfrm>
          <a:prstGeom prst="rect">
            <a:avLst/>
          </a:prstGeom>
          <a:noFill/>
          <a:effectLst>
            <a:softEdge rad="317500"/>
          </a:effectLst>
        </p:spPr>
      </p:pic>
      <p:graphicFrame>
        <p:nvGraphicFramePr>
          <p:cNvPr id="7" name="Диаграмма 6"/>
          <p:cNvGraphicFramePr/>
          <p:nvPr/>
        </p:nvGraphicFramePr>
        <p:xfrm>
          <a:off x="214282" y="1000108"/>
          <a:ext cx="6215106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2357422" y="4000504"/>
          <a:ext cx="6500858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налоговых доходов бюджета за 2022 год</a:t>
            </a:r>
            <a:endParaRPr lang="ru-RU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7504" y="764704"/>
          <a:ext cx="892899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4038" name="Picture 6" descr="https://kartinkinaden.ru/uploads/posts/2021-01/1611410652_3-p-finansovii-fon-dlya-prezentatsii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3999" y="-8572500"/>
            <a:ext cx="14824075" cy="1785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налоговых доходов бюджета муниципального района 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«Шилкинский район»  за 2022 год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1340765"/>
          <a:ext cx="8104416" cy="3953417"/>
        </p:xfrm>
        <a:graphic>
          <a:graphicData uri="http://schemas.openxmlformats.org/drawingml/2006/table">
            <a:tbl>
              <a:tblPr/>
              <a:tblGrid>
                <a:gridCol w="3161417"/>
                <a:gridCol w="1761641"/>
                <a:gridCol w="1754207"/>
                <a:gridCol w="1427151"/>
              </a:tblGrid>
              <a:tr h="9601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Утверждено, тыс.рублей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тыс.рублей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97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/>
                          <a:ea typeface="Times New Roman"/>
                          <a:cs typeface="Times New Roman"/>
                        </a:rPr>
                        <a:t>341 248,7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latin typeface="Times New Roman"/>
                          <a:ea typeface="Times New Roman"/>
                          <a:cs typeface="Times New Roman"/>
                        </a:rPr>
                        <a:t>342 465,9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220 157,5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238 462,9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108,3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Акцизы по подакцизным товарам, производимым на территории Российской Федерации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23 833,1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27 501,9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115,4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11 215,8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12 457,1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111,1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добычу полезных ископаемых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81 351,0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57 498,4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4 691,3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6 545,6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139,5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неналоговых доходов бюджета муниципального района «Шилкинский район» за 2022 год, тыс.рублей</a:t>
            </a: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3" y="1340768"/>
          <a:ext cx="8496948" cy="4969732"/>
        </p:xfrm>
        <a:graphic>
          <a:graphicData uri="http://schemas.openxmlformats.org/drawingml/2006/table">
            <a:tbl>
              <a:tblPr/>
              <a:tblGrid>
                <a:gridCol w="5052239"/>
                <a:gridCol w="984203"/>
                <a:gridCol w="1230253"/>
                <a:gridCol w="1230253"/>
              </a:tblGrid>
              <a:tr h="13030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Годовые бюджетные назначения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Фактически исполнено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17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  <a:cs typeface="Times New Roman"/>
                        </a:rPr>
                        <a:t>7 831,5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0" dirty="0">
                          <a:latin typeface="Times New Roman"/>
                          <a:ea typeface="Times New Roman"/>
                          <a:cs typeface="Times New Roman"/>
                        </a:rPr>
                        <a:t>9 561,9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2 845,5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3 740,9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503,7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200,0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3 325,5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3 378,1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1 322,0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1 935,4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138,5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неналоговых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доходов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ject 3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1456944" cy="655319"/>
          </a:xfrm>
          <a:prstGeom prst="rect">
            <a:avLst/>
          </a:prstGeom>
        </p:spPr>
      </p:pic>
      <p:graphicFrame>
        <p:nvGraphicFramePr>
          <p:cNvPr id="6" name="Диаграмма 5"/>
          <p:cNvGraphicFramePr/>
          <p:nvPr/>
        </p:nvGraphicFramePr>
        <p:xfrm>
          <a:off x="642910" y="1000108"/>
          <a:ext cx="8001055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3491</TotalTime>
  <Words>1178</Words>
  <Application>Microsoft Office PowerPoint</Application>
  <PresentationFormat>Экран (4:3)</PresentationFormat>
  <Paragraphs>363</Paragraphs>
  <Slides>27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Отчет об исполнении бюджета муниципального района «Шилкинский район» за 2022 год</vt:lpstr>
      <vt:lpstr>Слайд 2</vt:lpstr>
      <vt:lpstr>Исполнение бюджета муниципального района «Шилкинский район» в 2022 году</vt:lpstr>
      <vt:lpstr>Слайд 4</vt:lpstr>
      <vt:lpstr>Динамика поступления налоговых и неналоговых доходов за 2018-2022 годы, тыс.рублей</vt:lpstr>
      <vt:lpstr>Структура налоговых доходов бюджета за 2022 год</vt:lpstr>
      <vt:lpstr>Исполнение налоговых доходов бюджета муниципального района  «Шилкинский район»  за 2022 год</vt:lpstr>
      <vt:lpstr>Исполнение неналоговых доходов бюджета муниципального района «Шилкинский район» за 2022 год, тыс.рублей</vt:lpstr>
      <vt:lpstr>Структура неналоговых доходов бюджета района</vt:lpstr>
      <vt:lpstr>  Информация о недоимке по налогам, зачисляемым в консолидированный бюджет муниципального района «Шилкинский район" </vt:lpstr>
      <vt:lpstr>Исполнение безвозмездных поступлений муниципального района «Шилкинский район» за 2022 год</vt:lpstr>
      <vt:lpstr>Динамика безвозмездных поступлений за 2020-2022 годы, тыс.рублей</vt:lpstr>
      <vt:lpstr>Расходы бюджета муниципального района  «Шилкинский район" за 2022 год</vt:lpstr>
      <vt:lpstr>Структура расходов бюджета муниципального района «Шилкинский район» по разделам за 2022 год </vt:lpstr>
      <vt:lpstr>Структура расходов бюджета муниципального района  «Шилкинский район» по разделам за 2022 год  </vt:lpstr>
      <vt:lpstr>Структура расходов по разделу «Общегосударственные вопросы»  </vt:lpstr>
      <vt:lpstr>Структура расходов по разделу "Национальная экономика"</vt:lpstr>
      <vt:lpstr>Расходы по разделу «Жилищно-коммунальное хозяйство» (тыс.рублей)</vt:lpstr>
      <vt:lpstr>Структура расходов по разделу «Образование" </vt:lpstr>
      <vt:lpstr>Структура расходов по разделу «Культура"  </vt:lpstr>
      <vt:lpstr>Структура расходов по разделу «Социальная политика"  </vt:lpstr>
      <vt:lpstr>Расходы по разделу «Межбюджетные трансферты общего характера бюджетам муниципальных образований", тыс.рублей </vt:lpstr>
      <vt:lpstr>Реализация указов Президента Российской Федерации в 2022 году</vt:lpstr>
      <vt:lpstr>Долговые обязательства муниципального района  «Шилкинский район» за 2022 год </vt:lpstr>
      <vt:lpstr>Кредиторская задолженность бюджета муниципального района «Шилкинский район», тыс.рублей</vt:lpstr>
      <vt:lpstr>Динамика кредиторской задолженности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Елена Александровна ЕА. Конакова</cp:lastModifiedBy>
  <cp:revision>339</cp:revision>
  <dcterms:created xsi:type="dcterms:W3CDTF">2019-04-23T05:39:37Z</dcterms:created>
  <dcterms:modified xsi:type="dcterms:W3CDTF">2023-06-26T05:50:56Z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4284259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